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90" r:id="rId2"/>
    <p:sldId id="257" r:id="rId3"/>
    <p:sldId id="499" r:id="rId4"/>
    <p:sldId id="496" r:id="rId5"/>
    <p:sldId id="497" r:id="rId6"/>
    <p:sldId id="500" r:id="rId7"/>
    <p:sldId id="501" r:id="rId8"/>
    <p:sldId id="518" r:id="rId9"/>
    <p:sldId id="503" r:id="rId10"/>
    <p:sldId id="504" r:id="rId11"/>
    <p:sldId id="505" r:id="rId12"/>
    <p:sldId id="506" r:id="rId13"/>
    <p:sldId id="507" r:id="rId14"/>
    <p:sldId id="508" r:id="rId15"/>
    <p:sldId id="520" r:id="rId16"/>
    <p:sldId id="509" r:id="rId17"/>
    <p:sldId id="510" r:id="rId18"/>
    <p:sldId id="511" r:id="rId19"/>
    <p:sldId id="521" r:id="rId20"/>
    <p:sldId id="512" r:id="rId21"/>
    <p:sldId id="513" r:id="rId22"/>
    <p:sldId id="522" r:id="rId23"/>
    <p:sldId id="519" r:id="rId24"/>
    <p:sldId id="514" r:id="rId25"/>
    <p:sldId id="515" r:id="rId26"/>
    <p:sldId id="524" r:id="rId27"/>
    <p:sldId id="516" r:id="rId28"/>
    <p:sldId id="517" r:id="rId29"/>
    <p:sldId id="523" r:id="rId30"/>
    <p:sldId id="525" r:id="rId31"/>
    <p:sldId id="526" r:id="rId32"/>
    <p:sldId id="527" r:id="rId33"/>
    <p:sldId id="502" r:id="rId34"/>
    <p:sldId id="528" r:id="rId35"/>
    <p:sldId id="529" r:id="rId36"/>
    <p:sldId id="530" r:id="rId37"/>
    <p:sldId id="531" r:id="rId38"/>
    <p:sldId id="532" r:id="rId39"/>
    <p:sldId id="533" r:id="rId40"/>
    <p:sldId id="534" r:id="rId41"/>
    <p:sldId id="535" r:id="rId42"/>
    <p:sldId id="536" r:id="rId43"/>
    <p:sldId id="537" r:id="rId44"/>
    <p:sldId id="538" r:id="rId45"/>
    <p:sldId id="539" r:id="rId46"/>
    <p:sldId id="540" r:id="rId47"/>
    <p:sldId id="541" r:id="rId48"/>
    <p:sldId id="542" r:id="rId49"/>
    <p:sldId id="543" r:id="rId50"/>
    <p:sldId id="544" r:id="rId51"/>
    <p:sldId id="546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1pPr>
    <a:lvl2pPr marL="0" marR="0" indent="457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2pPr>
    <a:lvl3pPr marL="0" marR="0" indent="914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3pPr>
    <a:lvl4pPr marL="0" marR="0" indent="1371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4pPr>
    <a:lvl5pPr marL="0" marR="0" indent="18288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5pPr>
    <a:lvl6pPr marL="0" marR="0" indent="22860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6pPr>
    <a:lvl7pPr marL="0" marR="0" indent="27432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7pPr>
    <a:lvl8pPr marL="0" marR="0" indent="32004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8pPr>
    <a:lvl9pPr marL="0" marR="0" indent="3657600" algn="l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3100" b="0" i="0" u="none" strike="noStrike" cap="none" spc="155" normalizeH="0" baseline="0">
        <a:ln>
          <a:noFill/>
        </a:ln>
        <a:solidFill>
          <a:srgbClr val="FFFFFF"/>
        </a:solidFill>
        <a:effectLst/>
        <a:uFillTx/>
        <a:latin typeface="Publico Text Roman"/>
        <a:ea typeface="Publico Text Roman"/>
        <a:cs typeface="Publico Text Roman"/>
        <a:sym typeface="Publico Text Roman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7AB0"/>
    <a:srgbClr val="2B2B2A"/>
    <a:srgbClr val="7BA261"/>
    <a:srgbClr val="EC59AC"/>
    <a:srgbClr val="D9B042"/>
    <a:srgbClr val="0000FF"/>
    <a:srgbClr val="C6E35D"/>
    <a:srgbClr val="143C33"/>
    <a:srgbClr val="194B40"/>
    <a:srgbClr val="263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/>
    <p:restoredTop sz="89858" autoAdjust="0"/>
  </p:normalViewPr>
  <p:slideViewPr>
    <p:cSldViewPr snapToGrid="0">
      <p:cViewPr varScale="1">
        <p:scale>
          <a:sx n="60" d="100"/>
          <a:sy n="60" d="100"/>
        </p:scale>
        <p:origin x="656" y="2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15A913-C1FB-1A26-6EFD-4E41B6B02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B4A14-2DE2-9B58-4BCC-A0C5BB74D2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40912-2C8F-493F-A2A5-AA5A4D1544DE}" type="datetimeFigureOut">
              <a:rPr lang="en-US" smtClean="0"/>
              <a:t>9/25/23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2E400-AE36-A54E-CA22-2E0EF6405A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36EA4-E1AA-4302-DC50-D7BC8C7B03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2010-596C-4A72-9856-3703E8601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55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UnitSlabPro" panose="02010504040101010102" pitchFamily="2" charset="0"/>
        <a:ea typeface="UnitSlabPro" panose="02010504040101010102" pitchFamily="2" charset="0"/>
        <a:cs typeface="UnitSlabPro" panose="02010504040101010102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7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93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7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0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12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79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10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15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959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5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23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263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33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4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49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45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93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65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983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47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54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96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96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78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18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7069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30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3102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50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44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08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96434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3102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8510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6631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298097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47052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846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429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029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629514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469682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31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70693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473295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69302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62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2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4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9F9037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 Neue"/>
            </a:endParaRPr>
          </a:p>
          <a:p>
            <a:endParaRPr lang="tr-TR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0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Alternatif Başlık ve Fotoğraf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7D6FD891-9856-339D-3C4E-5E41F2084C06}"/>
              </a:ext>
            </a:extLst>
          </p:cNvPr>
          <p:cNvSpPr/>
          <p:nvPr userDrawn="1"/>
        </p:nvSpPr>
        <p:spPr>
          <a:xfrm>
            <a:off x="2456" y="3698"/>
            <a:ext cx="24379088" cy="425455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A4A4B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127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kumimoji="0" sz="3000" b="0" i="0" u="none" strike="noStrike" kern="0" cap="all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Publico Text Roman"/>
              <a:sym typeface="Publico Text Roman"/>
            </a:endParaRPr>
          </a:p>
        </p:txBody>
      </p:sp>
      <p:pic>
        <p:nvPicPr>
          <p:cNvPr id="3" name="woman-attending-online-class2.jpg" descr="woman-attending-online-class2.jpg">
            <a:extLst>
              <a:ext uri="{FF2B5EF4-FFF2-40B4-BE49-F238E27FC236}">
                <a16:creationId xmlns:a16="http://schemas.microsoft.com/office/drawing/2014/main" id="{8D96E08E-8D6A-1B1E-C21A-A79E8485D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521"/>
          </a:blip>
          <a:srcRect t="7702" b="8012"/>
          <a:stretch/>
        </p:blipFill>
        <p:spPr>
          <a:xfrm>
            <a:off x="-17265" y="-12007"/>
            <a:ext cx="24418649" cy="137280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1024BFDF-DA4A-B776-653A-82E71537E88C}"/>
              </a:ext>
            </a:extLst>
          </p:cNvPr>
          <p:cNvGrpSpPr/>
          <p:nvPr userDrawn="1"/>
        </p:nvGrpSpPr>
        <p:grpSpPr>
          <a:xfrm>
            <a:off x="-40552" y="-12005"/>
            <a:ext cx="24465105" cy="5274614"/>
            <a:chOff x="0" y="0"/>
            <a:chExt cx="24465103" cy="5274613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7D1BFB37-D88B-E0AF-FB55-D113C447D43D}"/>
                </a:ext>
              </a:extLst>
            </p:cNvPr>
            <p:cNvSpPr/>
            <p:nvPr/>
          </p:nvSpPr>
          <p:spPr>
            <a:xfrm>
              <a:off x="0" y="0"/>
              <a:ext cx="2077429" cy="5274599"/>
            </a:xfrm>
            <a:prstGeom prst="rect">
              <a:avLst/>
            </a:prstGeom>
            <a:solidFill>
              <a:schemeClr val="accent3">
                <a:alpha val="594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9306F58F-5A2F-390C-06A4-5434D16C397C}"/>
                </a:ext>
              </a:extLst>
            </p:cNvPr>
            <p:cNvSpPr/>
            <p:nvPr/>
          </p:nvSpPr>
          <p:spPr>
            <a:xfrm>
              <a:off x="1998133" y="14"/>
              <a:ext cx="1025918" cy="5274600"/>
            </a:xfrm>
            <a:prstGeom prst="rect">
              <a:avLst/>
            </a:prstGeom>
            <a:solidFill>
              <a:schemeClr val="accent4">
                <a:satOff val="-20441"/>
                <a:lumOff val="-6381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F581D83-770F-5FC2-C0AC-D512E2BF35B8}"/>
                </a:ext>
              </a:extLst>
            </p:cNvPr>
            <p:cNvSpPr/>
            <p:nvPr/>
          </p:nvSpPr>
          <p:spPr>
            <a:xfrm>
              <a:off x="2997200" y="14"/>
              <a:ext cx="1025918" cy="5274600"/>
            </a:xfrm>
            <a:prstGeom prst="rect">
              <a:avLst/>
            </a:prstGeom>
            <a:solidFill>
              <a:schemeClr val="accent5"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B5E5F44B-91CA-D93D-979E-9C0EEA203BB1}"/>
                </a:ext>
              </a:extLst>
            </p:cNvPr>
            <p:cNvSpPr/>
            <p:nvPr/>
          </p:nvSpPr>
          <p:spPr>
            <a:xfrm>
              <a:off x="3962400" y="14"/>
              <a:ext cx="1722415" cy="5274600"/>
            </a:xfrm>
            <a:prstGeom prst="rect">
              <a:avLst/>
            </a:prstGeom>
            <a:solidFill>
              <a:srgbClr val="7F8081">
                <a:alpha val="5175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B9ECBAB8-CAB2-7732-02A8-DE1BC18A1161}"/>
                </a:ext>
              </a:extLst>
            </p:cNvPr>
            <p:cNvSpPr/>
            <p:nvPr/>
          </p:nvSpPr>
          <p:spPr>
            <a:xfrm>
              <a:off x="5604933" y="14"/>
              <a:ext cx="1722416" cy="5274600"/>
            </a:xfrm>
            <a:prstGeom prst="rect">
              <a:avLst/>
            </a:prstGeom>
            <a:solidFill>
              <a:schemeClr val="accent5">
                <a:hueOff val="469292"/>
                <a:lumOff val="10777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D89560DF-012C-7D88-363B-6CD6C20C704F}"/>
                </a:ext>
              </a:extLst>
            </p:cNvPr>
            <p:cNvSpPr/>
            <p:nvPr/>
          </p:nvSpPr>
          <p:spPr>
            <a:xfrm>
              <a:off x="7230533" y="14"/>
              <a:ext cx="832045" cy="5274600"/>
            </a:xfrm>
            <a:prstGeom prst="rect">
              <a:avLst/>
            </a:prstGeom>
            <a:solidFill>
              <a:schemeClr val="accent5">
                <a:satOff val="-38356"/>
                <a:lumOff val="-16661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0BD924C8-F662-C4AC-9B75-C29A4354F4D7}"/>
                </a:ext>
              </a:extLst>
            </p:cNvPr>
            <p:cNvSpPr/>
            <p:nvPr/>
          </p:nvSpPr>
          <p:spPr>
            <a:xfrm>
              <a:off x="8009466" y="14"/>
              <a:ext cx="3804966" cy="5274600"/>
            </a:xfrm>
            <a:prstGeom prst="rect">
              <a:avLst/>
            </a:prstGeom>
            <a:solidFill>
              <a:schemeClr val="accent6">
                <a:hueOff val="-160637"/>
                <a:satOff val="-4080"/>
                <a:lumOff val="-9037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5F6F1204-1931-E61B-9D50-57F87B207B39}"/>
                </a:ext>
              </a:extLst>
            </p:cNvPr>
            <p:cNvSpPr/>
            <p:nvPr/>
          </p:nvSpPr>
          <p:spPr>
            <a:xfrm>
              <a:off x="11269994" y="14"/>
              <a:ext cx="3804966" cy="5274600"/>
            </a:xfrm>
            <a:prstGeom prst="rect">
              <a:avLst/>
            </a:prstGeom>
            <a:solidFill>
              <a:schemeClr val="accent4">
                <a:hueOff val="98084"/>
                <a:satOff val="13004"/>
                <a:lumOff val="3418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B64F4401-986A-10F2-322F-48CC9201F2C4}"/>
                </a:ext>
              </a:extLst>
            </p:cNvPr>
            <p:cNvSpPr/>
            <p:nvPr/>
          </p:nvSpPr>
          <p:spPr>
            <a:xfrm>
              <a:off x="14986001" y="14"/>
              <a:ext cx="832045" cy="5274600"/>
            </a:xfrm>
            <a:prstGeom prst="rect">
              <a:avLst/>
            </a:prstGeom>
            <a:solidFill>
              <a:schemeClr val="accent2">
                <a:satOff val="-19137"/>
                <a:lumOff val="-11717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3935EFE2-94B2-6863-13D1-EEF927D2B69A}"/>
                </a:ext>
              </a:extLst>
            </p:cNvPr>
            <p:cNvSpPr/>
            <p:nvPr/>
          </p:nvSpPr>
          <p:spPr>
            <a:xfrm>
              <a:off x="15800782" y="14"/>
              <a:ext cx="445770" cy="5274600"/>
            </a:xfrm>
            <a:prstGeom prst="rect">
              <a:avLst/>
            </a:prstGeom>
            <a:solidFill>
              <a:schemeClr val="accent6">
                <a:hueOff val="-134388"/>
                <a:alpha val="5175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20125FC6-6C24-C3B6-7E32-B450FE703343}"/>
                </a:ext>
              </a:extLst>
            </p:cNvPr>
            <p:cNvSpPr/>
            <p:nvPr/>
          </p:nvSpPr>
          <p:spPr>
            <a:xfrm>
              <a:off x="16224116" y="14"/>
              <a:ext cx="1244495" cy="5274600"/>
            </a:xfrm>
            <a:prstGeom prst="rect">
              <a:avLst/>
            </a:prstGeom>
            <a:solidFill>
              <a:schemeClr val="accent1">
                <a:hueOff val="37865"/>
                <a:satOff val="3885"/>
                <a:lumOff val="17425"/>
                <a:alpha val="5683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F9EE12BF-F759-6358-E420-C51B9901611C}"/>
                </a:ext>
              </a:extLst>
            </p:cNvPr>
            <p:cNvSpPr/>
            <p:nvPr/>
          </p:nvSpPr>
          <p:spPr>
            <a:xfrm>
              <a:off x="17409448" y="14"/>
              <a:ext cx="445770" cy="5274600"/>
            </a:xfrm>
            <a:prstGeom prst="rect">
              <a:avLst/>
            </a:prstGeom>
            <a:solidFill>
              <a:schemeClr val="accent5">
                <a:satOff val="-9568"/>
                <a:lumOff val="-5311"/>
                <a:alpha val="7817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B95E1833-04EF-5C96-185E-B29C5F9C2E92}"/>
                </a:ext>
              </a:extLst>
            </p:cNvPr>
            <p:cNvSpPr/>
            <p:nvPr/>
          </p:nvSpPr>
          <p:spPr>
            <a:xfrm>
              <a:off x="17746471" y="14"/>
              <a:ext cx="1566205" cy="5274600"/>
            </a:xfrm>
            <a:prstGeom prst="rect">
              <a:avLst/>
            </a:prstGeom>
            <a:solidFill>
              <a:schemeClr val="accent3">
                <a:alpha val="755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0A54D814-3F8F-48E5-1573-6E9FC873C87D}"/>
                </a:ext>
              </a:extLst>
            </p:cNvPr>
            <p:cNvSpPr/>
            <p:nvPr/>
          </p:nvSpPr>
          <p:spPr>
            <a:xfrm>
              <a:off x="19236605" y="14"/>
              <a:ext cx="1566204" cy="5274600"/>
            </a:xfrm>
            <a:prstGeom prst="rect">
              <a:avLst/>
            </a:prstGeom>
            <a:solidFill>
              <a:schemeClr val="accent1">
                <a:hueOff val="420094"/>
                <a:satOff val="-1465"/>
                <a:lumOff val="-19139"/>
                <a:alpha val="755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720691E1-6B2A-289F-0F89-A5CE79C1AFDE}"/>
                </a:ext>
              </a:extLst>
            </p:cNvPr>
            <p:cNvSpPr/>
            <p:nvPr/>
          </p:nvSpPr>
          <p:spPr>
            <a:xfrm>
              <a:off x="20660138" y="-1"/>
              <a:ext cx="3804966" cy="5274600"/>
            </a:xfrm>
            <a:prstGeom prst="rect">
              <a:avLst/>
            </a:prstGeom>
            <a:solidFill>
              <a:schemeClr val="accent6">
                <a:hueOff val="-160637"/>
                <a:satOff val="-4080"/>
                <a:lumOff val="-9037"/>
                <a:alpha val="9148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</p:grpSp>
      <p:sp>
        <p:nvSpPr>
          <p:cNvPr id="20" name="Circle">
            <a:extLst>
              <a:ext uri="{FF2B5EF4-FFF2-40B4-BE49-F238E27FC236}">
                <a16:creationId xmlns:a16="http://schemas.microsoft.com/office/drawing/2014/main" id="{46B7A7C6-03E9-58E9-7D00-97089BB42099}"/>
              </a:ext>
            </a:extLst>
          </p:cNvPr>
          <p:cNvSpPr/>
          <p:nvPr userDrawn="1"/>
        </p:nvSpPr>
        <p:spPr>
          <a:xfrm>
            <a:off x="4656864" y="3269912"/>
            <a:ext cx="3983487" cy="3983487"/>
          </a:xfrm>
          <a:prstGeom prst="ellipse">
            <a:avLst/>
          </a:prstGeom>
          <a:solidFill>
            <a:srgbClr val="0A0B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127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263FF"/>
                </a:solidFill>
              </a:defRPr>
            </a:pPr>
            <a:endParaRPr kumimoji="0" sz="3000" b="0" i="0" u="none" strike="noStrike" kern="0" cap="all" spc="0" normalizeH="0" baseline="0" noProof="0">
              <a:ln>
                <a:noFill/>
              </a:ln>
              <a:solidFill>
                <a:srgbClr val="4263FF"/>
              </a:solidFill>
              <a:effectLst/>
              <a:uLnTx/>
              <a:uFillTx/>
              <a:latin typeface="Publico Text Roman"/>
              <a:sym typeface="Publico Text Roman"/>
            </a:endParaRPr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84B1B4D4-35DB-FAA5-1B07-C6EE53636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96432" y="4993411"/>
            <a:ext cx="2704351" cy="53648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6E2C12AF-CEBD-E7DB-409C-CC3E1D719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0160" y="5486400"/>
            <a:ext cx="12696914" cy="1422845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10700" b="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for module heading</a:t>
            </a:r>
          </a:p>
        </p:txBody>
      </p:sp>
    </p:spTree>
    <p:extLst>
      <p:ext uri="{BB962C8B-B14F-4D97-AF65-F5344CB8AC3E}">
        <p14:creationId xmlns:p14="http://schemas.microsoft.com/office/powerpoint/2010/main" val="101763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lternatif Başlık ve Fotoğraf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oman-attending-online-class2 kesik.jpg" descr="woman-attending-online-class2 kesik.jpg">
            <a:extLst>
              <a:ext uri="{FF2B5EF4-FFF2-40B4-BE49-F238E27FC236}">
                <a16:creationId xmlns:a16="http://schemas.microsoft.com/office/drawing/2014/main" id="{3C813271-091F-E1C0-A81E-2DD8E49A4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55" y="0"/>
            <a:ext cx="2429709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EE270992-9B42-4128-8799-DA7DC09E9643}"/>
              </a:ext>
            </a:extLst>
          </p:cNvPr>
          <p:cNvSpPr/>
          <p:nvPr userDrawn="1"/>
        </p:nvSpPr>
        <p:spPr>
          <a:xfrm>
            <a:off x="1" y="-16934"/>
            <a:ext cx="24384000" cy="13749867"/>
          </a:xfrm>
          <a:prstGeom prst="rect">
            <a:avLst/>
          </a:prstGeom>
          <a:solidFill>
            <a:schemeClr val="accent1">
              <a:hueOff val="414700"/>
              <a:lumOff val="-28947"/>
              <a:alpha val="7154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/>
            </a:pPr>
            <a:endParaRPr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812FD2D-3CDB-62FD-4A80-BC924732F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5408"/>
          </a:blip>
          <a:stretch>
            <a:fillRect/>
          </a:stretch>
        </p:blipFill>
        <p:spPr>
          <a:xfrm rot="16198900">
            <a:off x="58067" y="4988833"/>
            <a:ext cx="4896147" cy="49942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69772C-9E89-8294-6982-ABDB90E0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574277"/>
          </a:xfrm>
        </p:spPr>
        <p:txBody>
          <a:bodyPr anchor="t" anchorCtr="0">
            <a:spAutoFit/>
          </a:bodyPr>
          <a:lstStyle>
            <a:lvl1pPr marL="0" marR="0" indent="0" algn="l" defTabSz="8255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700" b="1" i="0" u="none" strike="noStrike" kern="0" cap="none" spc="109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-Bold" panose="02010804040101010102" pitchFamily="2" charset="0"/>
                <a:ea typeface="Helvetica"/>
                <a:cs typeface="UnitSlabPro-Bold" panose="02010804040101010102" pitchFamily="2" charset="0"/>
                <a:sym typeface="Publico Text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03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ternatif Başlık ve Fotoğraf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D32A2F81-A294-2260-925C-BB425E9D3388}"/>
              </a:ext>
            </a:extLst>
          </p:cNvPr>
          <p:cNvSpPr/>
          <p:nvPr userDrawn="1"/>
        </p:nvSpPr>
        <p:spPr>
          <a:xfrm>
            <a:off x="-25400" y="-25400"/>
            <a:ext cx="24434800" cy="137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/>
            </a:pPr>
            <a:endParaRPr sz="48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A2586487-006B-452E-67F3-7C708EE124B6}"/>
              </a:ext>
            </a:extLst>
          </p:cNvPr>
          <p:cNvSpPr/>
          <p:nvPr userDrawn="1"/>
        </p:nvSpPr>
        <p:spPr>
          <a:xfrm>
            <a:off x="2456" y="-39181"/>
            <a:ext cx="24434800" cy="1888804"/>
          </a:xfrm>
          <a:prstGeom prst="rect">
            <a:avLst/>
          </a:prstGeom>
          <a:gradFill>
            <a:gsLst>
              <a:gs pos="0">
                <a:srgbClr val="08080D"/>
              </a:gs>
              <a:gs pos="100000">
                <a:srgbClr val="213B8D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050510"/>
                </a:solidFill>
              </a:defRPr>
            </a:pPr>
            <a:endParaRPr sz="44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0D17EF8B-1955-3CC9-F2F4-28BA46B1471F}"/>
              </a:ext>
            </a:extLst>
          </p:cNvPr>
          <p:cNvGrpSpPr/>
          <p:nvPr userDrawn="1"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5" name="Circle">
              <a:extLst>
                <a:ext uri="{FF2B5EF4-FFF2-40B4-BE49-F238E27FC236}">
                  <a16:creationId xmlns:a16="http://schemas.microsoft.com/office/drawing/2014/main" id="{46231DDF-570D-3322-C55C-BEE654D7C92A}"/>
                </a:ext>
              </a:extLst>
            </p:cNvPr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/>
            </a:p>
          </p:txBody>
        </p:sp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DA114117-DBEC-3C59-73A7-1DED94EE2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76228535-30E8-DD62-F08A-819CA11A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874" y="161655"/>
            <a:ext cx="20231100" cy="1490848"/>
          </a:xfrm>
          <a:prstGeom prst="rect">
            <a:avLst/>
          </a:prstGeom>
        </p:spPr>
        <p:txBody>
          <a:bodyPr anchor="b"/>
          <a:lstStyle>
            <a:lvl1pPr algn="l">
              <a:defRPr lang="en-US" sz="6400" b="1" i="0" u="none" strike="noStrike" cap="none" spc="190" baseline="0" dirty="0">
                <a:solidFill>
                  <a:srgbClr val="9F9037"/>
                </a:solidFill>
                <a:uFillTx/>
                <a:latin typeface="UnitSlabPro-Bold" panose="02010804040101010102" pitchFamily="2" charset="0"/>
                <a:ea typeface="+mn-ea"/>
                <a:cs typeface="UnitSlabPro-Bold" panose="02010804040101010102" pitchFamily="2" charset="0"/>
                <a:sym typeface="Publico Headline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>
            <a:extLst>
              <a:ext uri="{FF2B5EF4-FFF2-40B4-BE49-F238E27FC236}">
                <a16:creationId xmlns:a16="http://schemas.microsoft.com/office/drawing/2014/main" id="{A26B1C29-7B5A-A772-3A09-CB58093BFE10}"/>
              </a:ext>
            </a:extLst>
          </p:cNvPr>
          <p:cNvSpPr/>
          <p:nvPr userDrawn="1"/>
        </p:nvSpPr>
        <p:spPr>
          <a:xfrm>
            <a:off x="-25400" y="-25400"/>
            <a:ext cx="24434800" cy="137668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/>
            </a:pPr>
            <a:endParaRPr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808563BE-9788-5B8F-E963-34018BB5230B}"/>
              </a:ext>
            </a:extLst>
          </p:cNvPr>
          <p:cNvSpPr/>
          <p:nvPr userDrawn="1"/>
        </p:nvSpPr>
        <p:spPr>
          <a:xfrm>
            <a:off x="2456" y="-39181"/>
            <a:ext cx="24434800" cy="1888804"/>
          </a:xfrm>
          <a:prstGeom prst="rect">
            <a:avLst/>
          </a:prstGeom>
          <a:gradFill>
            <a:gsLst>
              <a:gs pos="0">
                <a:srgbClr val="08080D"/>
              </a:gs>
              <a:gs pos="100000">
                <a:srgbClr val="213B8D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050510"/>
                </a:solidFill>
              </a:defRPr>
            </a:pPr>
            <a:endParaRPr/>
          </a:p>
        </p:txBody>
      </p:sp>
      <p:grpSp>
        <p:nvGrpSpPr>
          <p:cNvPr id="21" name="Group">
            <a:extLst>
              <a:ext uri="{FF2B5EF4-FFF2-40B4-BE49-F238E27FC236}">
                <a16:creationId xmlns:a16="http://schemas.microsoft.com/office/drawing/2014/main" id="{8595A2EB-B309-C458-D2D2-8CF2843BE059}"/>
              </a:ext>
            </a:extLst>
          </p:cNvPr>
          <p:cNvGrpSpPr/>
          <p:nvPr userDrawn="1"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C0E2605E-939B-D705-569D-D81AE4F6669C}"/>
                </a:ext>
              </a:extLst>
            </p:cNvPr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/>
            </a:p>
          </p:txBody>
        </p:sp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FF25201D-0F59-AB8C-AF52-2E155954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CB990817-73AF-B743-A2A0-C99F050A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099" y="347603"/>
            <a:ext cx="19250959" cy="1422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55FEB8-B9E7-4999-0361-A040FD5FE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2602" y="3444174"/>
            <a:ext cx="20546456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584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138" normalizeH="0" baseline="0" noProof="0" dirty="0">
                <a:ln>
                  <a:noFill/>
                </a:ln>
                <a:solidFill>
                  <a:srgbClr val="53BBE0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Helvetica"/>
              </a:rPr>
              <a:t>Bullets </a:t>
            </a:r>
            <a:endParaRPr kumimoji="0" lang="tr-TR" sz="4400" b="0" i="0" u="none" strike="noStrike" kern="0" cap="none" spc="138" normalizeH="0" baseline="0" noProof="0" dirty="0">
              <a:ln>
                <a:noFill/>
              </a:ln>
              <a:solidFill>
                <a:srgbClr val="53BBE0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Helvetica"/>
            </a:endParaRPr>
          </a:p>
          <a:p>
            <a:pPr marL="571500" marR="0" lvl="2" indent="-571500" algn="l" defTabSz="584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7"/>
              </a:buBlip>
              <a:tabLst/>
              <a:defRPr/>
            </a:pPr>
            <a:r>
              <a:rPr kumimoji="0" lang="en-US" sz="4400" b="0" i="0" u="none" strike="noStrike" kern="0" cap="none" spc="-4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Third level</a:t>
            </a:r>
          </a:p>
          <a:p>
            <a:pPr marL="1200150" marR="0" lvl="3" indent="-571500" algn="l" defTabSz="120015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7"/>
              </a:buBlip>
              <a:tabLst/>
              <a:defRPr/>
            </a:pPr>
            <a:r>
              <a:rPr kumimoji="0" lang="en-US" sz="4400" b="0" i="0" u="none" strike="noStrike" kern="0" cap="none" spc="-4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Fourth level</a:t>
            </a:r>
          </a:p>
          <a:p>
            <a:pPr marL="1828800" marR="0" lvl="4" indent="-571500" algn="l" defTabSz="6096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7"/>
              </a:buBlip>
              <a:tabLst/>
              <a:defRPr/>
            </a:pPr>
            <a:r>
              <a:rPr kumimoji="0" lang="en-US" sz="4400" b="0" i="0" u="none" strike="noStrike" kern="0" cap="none" spc="-4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tSlabPro" panose="02010504040101010102" pitchFamily="2" charset="0"/>
                <a:cs typeface="UnitSlabPro" panose="02010504040101010102" pitchFamily="2" charset="0"/>
                <a:sym typeface="Publico Text Roman"/>
              </a:rPr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lang="en-US" sz="6400" b="1" i="0" u="none" strike="noStrike" cap="none" spc="190" baseline="0" smtClean="0">
          <a:solidFill>
            <a:srgbClr val="9F9037"/>
          </a:solidFill>
          <a:uFillTx/>
          <a:latin typeface="UnitSlabPro-Bold" panose="02010804040101010102" pitchFamily="2" charset="0"/>
          <a:ea typeface="+mn-ea"/>
          <a:cs typeface="UnitSlabPro-Bold" panose="02010804040101010102" pitchFamily="2" charset="0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0" i="0" u="none" strike="noStrike" cap="none" spc="-86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-44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nodejs.org/en/download/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qa.io/install-git-mac-generate-ssh-key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qa.io/install-git-mac-generate-ssh-keys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qa.io/install-git-mac-generate-ssh-keys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qa.io/install-git-mac-generate-ssh-keys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4C55A-155C-AB10-B404-FE3EE347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Training</a:t>
            </a:r>
          </a:p>
        </p:txBody>
      </p:sp>
    </p:spTree>
    <p:extLst>
      <p:ext uri="{BB962C8B-B14F-4D97-AF65-F5344CB8AC3E}">
        <p14:creationId xmlns:p14="http://schemas.microsoft.com/office/powerpoint/2010/main" val="61223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Setting up tests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019" y="4232082"/>
            <a:ext cx="10829739" cy="529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779182" y="3310627"/>
            <a:ext cx="8553301" cy="7459242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en-US" sz="40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Download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install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Nodejs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- </a:t>
            </a:r>
            <a:r>
              <a:rPr lang="tr-TR" sz="4000" dirty="0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https://nodejs.org/en/download/</a:t>
            </a:r>
            <a:endParaRPr lang="tr-TR" sz="4000" dirty="0">
              <a:solidFill>
                <a:srgbClr val="FFC000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Make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sure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install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b="1" dirty="0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LTS </a:t>
            </a:r>
            <a:r>
              <a:rPr lang="tr-TR" sz="4000" b="1" dirty="0" err="1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Version</a:t>
            </a:r>
            <a:r>
              <a:rPr lang="tr-TR" sz="4000" b="1" dirty="0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for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macOS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or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Windows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4000" spc="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1BAF1-8796-633A-C42C-36168F86E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6579" y="4501471"/>
            <a:ext cx="10311036" cy="445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Setting up tests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682" y="3913105"/>
            <a:ext cx="11706069" cy="705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569434" y="3552561"/>
            <a:ext cx="9255050" cy="7848142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en-US" sz="40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Download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install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Visual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Studio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Code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(VSC) Editor - </a:t>
            </a:r>
            <a:r>
              <a:rPr lang="tr-TR" sz="4000" dirty="0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endParaRPr lang="tr-TR" sz="4000" dirty="0">
              <a:solidFill>
                <a:srgbClr val="FFC000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Make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sure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install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Stable</a:t>
            </a:r>
            <a:r>
              <a:rPr lang="tr-TR" sz="4000" dirty="0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Version</a:t>
            </a:r>
            <a:r>
              <a:rPr lang="tr-TR" sz="4000" dirty="0">
                <a:solidFill>
                  <a:srgbClr val="FF0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for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macOS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or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Windows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5576B-A6D1-7ED1-6123-731B23452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7651" y="4254307"/>
            <a:ext cx="11101862" cy="59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Setting up tests - </a:t>
            </a:r>
            <a:r>
              <a:rPr lang="tr-TR" dirty="0" err="1">
                <a:solidFill>
                  <a:srgbClr val="FFFF00"/>
                </a:solidFill>
              </a:rPr>
              <a:t>Installing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Cypress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3406616"/>
            <a:ext cx="11706069" cy="9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C950BEA5-67E0-F9A9-0A53-0F7D0083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1" y="3406616"/>
            <a:ext cx="11443799" cy="9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E6877-CB38-A741-E429-E4A6DAE7503D}"/>
              </a:ext>
            </a:extLst>
          </p:cNvPr>
          <p:cNvSpPr txBox="1"/>
          <p:nvPr/>
        </p:nvSpPr>
        <p:spPr>
          <a:xfrm>
            <a:off x="1247304" y="4272869"/>
            <a:ext cx="10172062" cy="69301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Open Terminal  (FOR MACOS)</a:t>
            </a: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Change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Directory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Desktop</a:t>
            </a:r>
          </a:p>
          <a:p>
            <a:pPr lvl="1"/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cd ~/Desktop</a:t>
            </a: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Make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a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new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Folder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lvl="1"/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mkdir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CypressAutomation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see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what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is inside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directory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can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run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‘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ls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’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command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Go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inside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CypressAutomation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directory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lvl="1"/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cd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CypressAutomation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Initialize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necessary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Node.js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Modules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inside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our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project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lvl="1"/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npm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init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Install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Tools inside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your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project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lvl="1"/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Npm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install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Open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CLI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tool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for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rest of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installation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process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lvl="1"/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npx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open</a:t>
            </a:r>
            <a:endParaRPr lang="en-US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2FDE7-46A1-D11B-FAD4-7771C64EFAC6}"/>
              </a:ext>
            </a:extLst>
          </p:cNvPr>
          <p:cNvSpPr txBox="1"/>
          <p:nvPr/>
        </p:nvSpPr>
        <p:spPr>
          <a:xfrm>
            <a:off x="12691103" y="4271450"/>
            <a:ext cx="10172062" cy="69301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Open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Command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Prompt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or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PowerShell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(FOR WINDOWS)</a:t>
            </a: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Change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Directory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Desktop</a:t>
            </a:r>
          </a:p>
          <a:p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cd Desktop</a:t>
            </a: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Make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a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new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Folder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mkdir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CypressAutomation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see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what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is inside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directory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can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run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‘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dir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’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command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Go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inside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CypressAutomation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directory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cd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CypressAutomation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Initialize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necessary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Node.js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Modules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inside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our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project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npm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init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Install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Tools inside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your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project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Npm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install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Open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CLI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tool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for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rest of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installation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process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npx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r>
              <a:rPr lang="tr-TR" sz="24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2400" dirty="0" err="1">
                <a:latin typeface="UnitSlabPro" panose="02010504040101010102" pitchFamily="2" charset="0"/>
                <a:cs typeface="UnitSlabPro" panose="02010504040101010102" pitchFamily="2" charset="0"/>
              </a:rPr>
              <a:t>open</a:t>
            </a:r>
            <a:endParaRPr lang="tr-TR" sz="24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4E6A724C-1078-A718-213A-94514060DD20}"/>
              </a:ext>
            </a:extLst>
          </p:cNvPr>
          <p:cNvSpPr/>
          <p:nvPr/>
        </p:nvSpPr>
        <p:spPr>
          <a:xfrm>
            <a:off x="2552602" y="2024371"/>
            <a:ext cx="6850003" cy="1330600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4800" spc="0" dirty="0">
                <a:solidFill>
                  <a:schemeClr val="tx1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MacOS Installation</a:t>
            </a: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35D56C88-ED3A-D769-E21F-E88E5034A6B2}"/>
              </a:ext>
            </a:extLst>
          </p:cNvPr>
          <p:cNvSpPr/>
          <p:nvPr/>
        </p:nvSpPr>
        <p:spPr>
          <a:xfrm>
            <a:off x="13862220" y="2024371"/>
            <a:ext cx="7041389" cy="133060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4800" spc="0" dirty="0">
                <a:solidFill>
                  <a:schemeClr val="tx1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Windows Installation</a:t>
            </a:r>
          </a:p>
        </p:txBody>
      </p:sp>
    </p:spTree>
    <p:extLst>
      <p:ext uri="{BB962C8B-B14F-4D97-AF65-F5344CB8AC3E}">
        <p14:creationId xmlns:p14="http://schemas.microsoft.com/office/powerpoint/2010/main" val="91287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Setting up tests - </a:t>
            </a:r>
            <a:r>
              <a:rPr lang="tr-TR" dirty="0" err="1">
                <a:solidFill>
                  <a:srgbClr val="FFFF00"/>
                </a:solidFill>
              </a:rPr>
              <a:t>Installing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Cypress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610" y="5979423"/>
            <a:ext cx="10298112" cy="705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843514" y="2847745"/>
            <a:ext cx="7853919" cy="4914021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Open Cypress CLI application that you previously installed</a:t>
            </a:r>
            <a:endParaRPr lang="tr-TR" sz="40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Chrome.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1693D-3384-AAAE-DE75-14FACFF47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6452599"/>
            <a:ext cx="9519684" cy="5733864"/>
          </a:xfrm>
          <a:prstGeom prst="rect">
            <a:avLst/>
          </a:prstGeom>
        </p:spPr>
      </p:pic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DEECB5AE-936A-2E31-598B-408809F0E4DC}"/>
              </a:ext>
            </a:extLst>
          </p:cNvPr>
          <p:cNvSpPr/>
          <p:nvPr/>
        </p:nvSpPr>
        <p:spPr>
          <a:xfrm>
            <a:off x="9689804" y="2846104"/>
            <a:ext cx="13790056" cy="2280667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You should see something like this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select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E2E,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then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click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next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,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this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will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install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example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framework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structure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your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project</a:t>
            </a:r>
            <a:endParaRPr lang="tr-TR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Setting up tests - </a:t>
            </a:r>
            <a:r>
              <a:rPr lang="tr-TR" dirty="0" err="1">
                <a:solidFill>
                  <a:srgbClr val="FFFF00"/>
                </a:solidFill>
              </a:rPr>
              <a:t>Installing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Cypress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134" y="2186523"/>
            <a:ext cx="9185239" cy="705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909136" y="2024371"/>
            <a:ext cx="8978604" cy="5772149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Select scaffold files. This will generate initial Cypress folder structure, and provide some example tests (which we don’t need for this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lesson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, but we need the structure 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)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3D7E7D9-DC8A-A5ED-A32B-33EE7B3D0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78" y="7914517"/>
            <a:ext cx="7006760" cy="506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201DCD-DC40-09CB-CF06-F7E12AFD7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513" y="2463967"/>
            <a:ext cx="8522439" cy="5945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43895-20C2-8C77-628B-425451911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120" y="8168387"/>
            <a:ext cx="6289539" cy="426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2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668" y="6858000"/>
            <a:ext cx="18146256" cy="1311128"/>
          </a:xfrm>
        </p:spPr>
        <p:txBody>
          <a:bodyPr/>
          <a:lstStyle/>
          <a:p>
            <a:r>
              <a:rPr lang="en-US" sz="8800" b="0" dirty="0">
                <a:latin typeface="UnitSlabPro-Bold" panose="02010804040101010102" pitchFamily="2" charset="0"/>
                <a:cs typeface="UnitSlabPro-Bold" panose="02010804040101010102" pitchFamily="2" charset="0"/>
              </a:rPr>
              <a:t>Git – For Version Control (optional)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23387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7" y="599675"/>
            <a:ext cx="18267704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solidFill>
                  <a:srgbClr val="FFFF00"/>
                </a:solidFill>
              </a:rPr>
              <a:t>Git – </a:t>
            </a:r>
            <a:r>
              <a:rPr lang="tr-TR" dirty="0" err="1">
                <a:solidFill>
                  <a:srgbClr val="FFFF00"/>
                </a:solidFill>
              </a:rPr>
              <a:t>For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Version</a:t>
            </a:r>
            <a:r>
              <a:rPr lang="tr-TR" dirty="0">
                <a:solidFill>
                  <a:srgbClr val="FFFF00"/>
                </a:solidFill>
              </a:rPr>
              <a:t> Control </a:t>
            </a:r>
            <a:r>
              <a:rPr lang="tr-TR" dirty="0" err="1">
                <a:solidFill>
                  <a:srgbClr val="FFFF00"/>
                </a:solidFill>
              </a:rPr>
              <a:t>Process</a:t>
            </a:r>
            <a:r>
              <a:rPr lang="tr-TR" dirty="0">
                <a:solidFill>
                  <a:srgbClr val="FFFF00"/>
                </a:solidFill>
              </a:rPr>
              <a:t> (</a:t>
            </a:r>
            <a:r>
              <a:rPr lang="tr-TR" dirty="0" err="1">
                <a:solidFill>
                  <a:srgbClr val="FFFF00"/>
                </a:solidFill>
              </a:rPr>
              <a:t>optional</a:t>
            </a:r>
            <a:r>
              <a:rPr lang="tr-TR" dirty="0">
                <a:solidFill>
                  <a:srgbClr val="FFFF00"/>
                </a:solidFill>
              </a:rPr>
              <a:t>)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548642" y="2955852"/>
            <a:ext cx="19992378" cy="2094616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For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these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lessons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I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will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also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show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how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use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Git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for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version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control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as a CI/CD (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continuous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integration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development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)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tool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apply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it in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videos</a:t>
            </a:r>
            <a:endParaRPr lang="en-US" sz="3600" spc="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69910" y="5334441"/>
            <a:ext cx="19992377" cy="1704315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However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this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is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totally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optional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not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necessary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understand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,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can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just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follow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steps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if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want</a:t>
            </a:r>
            <a:endParaRPr lang="tr-TR" sz="32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569912" y="7471583"/>
            <a:ext cx="19992375" cy="2094616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tr-TR" sz="32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For</a:t>
            </a:r>
            <a:r>
              <a:rPr lang="tr-TR" sz="32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this</a:t>
            </a:r>
            <a:r>
              <a:rPr lang="tr-TR" sz="32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32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need</a:t>
            </a:r>
            <a:r>
              <a:rPr lang="tr-TR" sz="32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32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install Git on </a:t>
            </a:r>
            <a:r>
              <a:rPr lang="tr-TR" sz="3200" b="0" i="0" dirty="0" err="1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your</a:t>
            </a:r>
            <a:r>
              <a:rPr lang="tr-TR" sz="3200" b="0" i="0" dirty="0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machine, generate SSH keys and upload your public SSH key to your GitHub account for authorization.</a:t>
            </a:r>
            <a:r>
              <a:rPr lang="tr-TR" sz="3200" b="0" i="0" dirty="0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 I </a:t>
            </a:r>
            <a:r>
              <a:rPr lang="tr-TR" sz="3200" b="0" i="0" dirty="0" err="1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provided</a:t>
            </a:r>
            <a:r>
              <a:rPr lang="tr-TR" sz="3200" b="0" i="0" dirty="0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b="0" i="0" dirty="0" err="1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some</a:t>
            </a:r>
            <a:r>
              <a:rPr lang="tr-TR" sz="3200" b="0" i="0" dirty="0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b="0" i="0" dirty="0" err="1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instructions</a:t>
            </a:r>
            <a:r>
              <a:rPr lang="tr-TR" sz="3200" b="0" i="0" dirty="0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b="0" i="0" dirty="0" err="1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links</a:t>
            </a:r>
            <a:r>
              <a:rPr lang="tr-TR" sz="3200" b="0" i="0" dirty="0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b="0" i="0" dirty="0" err="1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for</a:t>
            </a:r>
            <a:r>
              <a:rPr lang="tr-TR" sz="3200" b="0" i="0" dirty="0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b="0" i="0" dirty="0" err="1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these</a:t>
            </a:r>
            <a:r>
              <a:rPr lang="tr-TR" sz="3200" b="0" i="0" dirty="0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b="0" i="0" dirty="0" err="1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steps</a:t>
            </a:r>
            <a:r>
              <a:rPr lang="tr-TR" sz="3200" b="0" i="0" dirty="0">
                <a:solidFill>
                  <a:schemeClr val="tx1"/>
                </a:solidFill>
                <a:effectLst/>
                <a:latin typeface="UnitSlabPro" panose="02010504040101010102" pitchFamily="2" charset="0"/>
                <a:cs typeface="UnitSlabPro" panose="02010504040101010102" pitchFamily="2" charset="0"/>
              </a:rPr>
              <a:t>:</a:t>
            </a:r>
            <a:endParaRPr lang="tr-TR" sz="320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04021782-79D2-40A6-55F5-FB89A268D4A2}"/>
              </a:ext>
            </a:extLst>
          </p:cNvPr>
          <p:cNvSpPr/>
          <p:nvPr/>
        </p:nvSpPr>
        <p:spPr>
          <a:xfrm>
            <a:off x="2676237" y="10121261"/>
            <a:ext cx="19992374" cy="2094615"/>
          </a:xfrm>
          <a:prstGeom prst="roundRect">
            <a:avLst>
              <a:gd name="adj" fmla="val 50000"/>
            </a:avLst>
          </a:prstGeom>
          <a:solidFill>
            <a:srgbClr val="D9B042">
              <a:alpha val="5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https://</a:t>
            </a:r>
            <a:r>
              <a:rPr lang="en-US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devqa.io</a:t>
            </a: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/install-git-mac-generate-</a:t>
            </a:r>
            <a:r>
              <a:rPr lang="en-US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ssh</a:t>
            </a: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-keys/</a:t>
            </a:r>
          </a:p>
          <a:p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https://</a:t>
            </a:r>
            <a:r>
              <a:rPr lang="en-US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inchoo.net</a:t>
            </a: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/dev-talk/how-to-generate-</a:t>
            </a:r>
            <a:r>
              <a:rPr lang="en-US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ssh</a:t>
            </a: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-keys-for-git-authorization/</a:t>
            </a:r>
          </a:p>
        </p:txBody>
      </p:sp>
    </p:spTree>
    <p:extLst>
      <p:ext uri="{BB962C8B-B14F-4D97-AF65-F5344CB8AC3E}">
        <p14:creationId xmlns:p14="http://schemas.microsoft.com/office/powerpoint/2010/main" val="27736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solidFill>
                  <a:srgbClr val="FFFF00"/>
                </a:solidFill>
              </a:rPr>
              <a:t>Git – </a:t>
            </a:r>
            <a:r>
              <a:rPr lang="tr-TR" dirty="0" err="1">
                <a:solidFill>
                  <a:srgbClr val="FFFF00"/>
                </a:solidFill>
              </a:rPr>
              <a:t>For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Version</a:t>
            </a:r>
            <a:r>
              <a:rPr lang="tr-TR" dirty="0">
                <a:solidFill>
                  <a:srgbClr val="FFFF00"/>
                </a:solidFill>
              </a:rPr>
              <a:t> Control </a:t>
            </a:r>
            <a:r>
              <a:rPr lang="tr-TR" dirty="0" err="1">
                <a:solidFill>
                  <a:srgbClr val="FFFF00"/>
                </a:solidFill>
              </a:rPr>
              <a:t>Process</a:t>
            </a:r>
            <a:r>
              <a:rPr lang="tr-TR" dirty="0">
                <a:solidFill>
                  <a:srgbClr val="FFFF00"/>
                </a:solidFill>
              </a:rPr>
              <a:t> (</a:t>
            </a:r>
            <a:r>
              <a:rPr lang="tr-TR" dirty="0" err="1">
                <a:solidFill>
                  <a:srgbClr val="FFFF00"/>
                </a:solidFill>
              </a:rPr>
              <a:t>optional</a:t>
            </a:r>
            <a:r>
              <a:rPr lang="tr-TR" dirty="0">
                <a:solidFill>
                  <a:srgbClr val="FFFF00"/>
                </a:solidFill>
              </a:rPr>
              <a:t>)</a:t>
            </a:r>
            <a:endParaRPr kumimoji="0" lang="tr-TR" sz="96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4274288"/>
            <a:ext cx="11706069" cy="712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C950BEA5-67E0-F9A9-0A53-0F7D0083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84" y="5894474"/>
            <a:ext cx="11443799" cy="5822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E6877-CB38-A741-E429-E4A6DAE7503D}"/>
              </a:ext>
            </a:extLst>
          </p:cNvPr>
          <p:cNvSpPr txBox="1"/>
          <p:nvPr/>
        </p:nvSpPr>
        <p:spPr>
          <a:xfrm>
            <a:off x="1162244" y="6937995"/>
            <a:ext cx="10172062" cy="2949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git </a:t>
            </a:r>
            <a:r>
              <a:rPr lang="en-US" sz="2400" dirty="0" err="1"/>
              <a:t>init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git add .</a:t>
            </a:r>
          </a:p>
          <a:p>
            <a:pPr marL="0" indent="0">
              <a:buNone/>
            </a:pPr>
            <a:r>
              <a:rPr lang="en-US" sz="2400" dirty="0"/>
              <a:t>git commit -m "add: first commit"</a:t>
            </a:r>
          </a:p>
          <a:p>
            <a:pPr marL="0" indent="0">
              <a:buNone/>
            </a:pPr>
            <a:r>
              <a:rPr lang="en-US" sz="2400" dirty="0"/>
              <a:t>git branch -M main</a:t>
            </a:r>
          </a:p>
          <a:p>
            <a:pPr marL="0" indent="0">
              <a:buNone/>
            </a:pPr>
            <a:r>
              <a:rPr lang="en-US" sz="2400" dirty="0"/>
              <a:t>git remote add origin</a:t>
            </a:r>
            <a:r>
              <a:rPr lang="tr-TR" sz="2400" dirty="0"/>
              <a:t> </a:t>
            </a:r>
            <a:r>
              <a:rPr lang="en-US" sz="2400" dirty="0"/>
              <a:t>&lt;</a:t>
            </a:r>
            <a:r>
              <a:rPr lang="en-US" sz="2400" dirty="0" err="1"/>
              <a:t>your_remote_origin</a:t>
            </a:r>
            <a:r>
              <a:rPr lang="en-US" sz="2400" dirty="0"/>
              <a:t>&gt;</a:t>
            </a:r>
            <a:endParaRPr lang="tr-TR" sz="2400" dirty="0"/>
          </a:p>
          <a:p>
            <a:pPr marL="0" indent="0">
              <a:buNone/>
            </a:pPr>
            <a:r>
              <a:rPr lang="en-US" sz="2400" dirty="0"/>
              <a:t>git push -u origin main</a:t>
            </a:r>
            <a:endParaRPr lang="tr-TR" sz="2400" dirty="0"/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4E6A724C-1078-A718-213A-94514060DD20}"/>
              </a:ext>
            </a:extLst>
          </p:cNvPr>
          <p:cNvSpPr/>
          <p:nvPr/>
        </p:nvSpPr>
        <p:spPr>
          <a:xfrm>
            <a:off x="1456464" y="3173790"/>
            <a:ext cx="8910083" cy="2192276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In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VSC terminal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run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following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commands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one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by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one</a:t>
            </a:r>
            <a:endParaRPr lang="tr-TR" sz="40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35D56C88-ED3A-D769-E21F-E88E5034A6B2}"/>
              </a:ext>
            </a:extLst>
          </p:cNvPr>
          <p:cNvSpPr/>
          <p:nvPr/>
        </p:nvSpPr>
        <p:spPr>
          <a:xfrm>
            <a:off x="12899604" y="2711344"/>
            <a:ext cx="10417270" cy="133060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 dirty="0">
                <a:solidFill>
                  <a:schemeClr val="tx1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Create repository on </a:t>
            </a:r>
            <a:r>
              <a:rPr lang="en-US" sz="3600" spc="0" dirty="0" err="1">
                <a:solidFill>
                  <a:schemeClr val="tx1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Github</a:t>
            </a:r>
            <a:r>
              <a:rPr lang="en-US" sz="3600" spc="0" dirty="0">
                <a:solidFill>
                  <a:schemeClr val="tx1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: go to your profile create a new repository (</a:t>
            </a:r>
            <a:r>
              <a:rPr lang="en-US" sz="3600" spc="0" dirty="0" err="1">
                <a:solidFill>
                  <a:schemeClr val="tx1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CypressLearning</a:t>
            </a:r>
            <a:r>
              <a:rPr lang="en-US" sz="3600" spc="0" dirty="0">
                <a:solidFill>
                  <a:schemeClr val="tx1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0E971-F537-0F50-3D93-04DA2AC77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688" y="4738977"/>
            <a:ext cx="10678869" cy="2363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EF091-0CE8-19AE-50AD-575421BBD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688" y="7962741"/>
            <a:ext cx="10927103" cy="215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2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7" y="599675"/>
            <a:ext cx="18267704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solidFill>
                  <a:srgbClr val="FFFF00"/>
                </a:solidFill>
              </a:rPr>
              <a:t>Git – </a:t>
            </a:r>
            <a:r>
              <a:rPr lang="tr-TR" dirty="0" err="1">
                <a:solidFill>
                  <a:srgbClr val="FFFF00"/>
                </a:solidFill>
              </a:rPr>
              <a:t>For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Version</a:t>
            </a:r>
            <a:r>
              <a:rPr lang="tr-TR" dirty="0">
                <a:solidFill>
                  <a:srgbClr val="FFFF00"/>
                </a:solidFill>
              </a:rPr>
              <a:t> Control </a:t>
            </a:r>
            <a:r>
              <a:rPr lang="tr-TR" dirty="0" err="1">
                <a:solidFill>
                  <a:srgbClr val="FFFF00"/>
                </a:solidFill>
              </a:rPr>
              <a:t>Process</a:t>
            </a:r>
            <a:r>
              <a:rPr lang="tr-TR" dirty="0">
                <a:solidFill>
                  <a:srgbClr val="FFFF00"/>
                </a:solidFill>
              </a:rPr>
              <a:t> (</a:t>
            </a:r>
            <a:r>
              <a:rPr lang="tr-TR" dirty="0" err="1">
                <a:solidFill>
                  <a:srgbClr val="FFFF00"/>
                </a:solidFill>
              </a:rPr>
              <a:t>optional</a:t>
            </a:r>
            <a:r>
              <a:rPr lang="tr-TR" dirty="0">
                <a:solidFill>
                  <a:srgbClr val="FFFF00"/>
                </a:solidFill>
              </a:rPr>
              <a:t>)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195811" y="3196020"/>
            <a:ext cx="19992377" cy="2094616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Every time you finished your work, and you are sure everything is fine, push to 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Github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 repository. You will always run the same commands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for purposes of this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Lesson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. No need to use anything more complex than this for now. </a:t>
            </a:r>
            <a:endParaRPr lang="tr-TR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195812" y="5970845"/>
            <a:ext cx="19992377" cy="2916424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In this case it is meaningful to run:</a:t>
            </a:r>
            <a:endParaRPr lang="tr-TR" sz="32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pPr marL="0" indent="0">
              <a:buNone/>
            </a:pP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		</a:t>
            </a: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git add .</a:t>
            </a:r>
          </a:p>
          <a:p>
            <a:pPr marL="0" indent="0">
              <a:buNone/>
            </a:pP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		</a:t>
            </a: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git commit -am "add: README"</a:t>
            </a:r>
          </a:p>
          <a:p>
            <a:pPr marL="0" indent="0">
              <a:buNone/>
            </a:pP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		</a:t>
            </a: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git push</a:t>
            </a:r>
            <a:endParaRPr lang="tr-TR" sz="32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195812" y="9472672"/>
            <a:ext cx="19992377" cy="3180071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So, every time you want to add something, lets say you added a new test - you will write commit message to be something like this add: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name of the test . Or, if you fixed some test for example - fix: name of the test . That is a standard that many people follow in order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to be able to easily search through commits when you are looking at git history.</a:t>
            </a:r>
          </a:p>
        </p:txBody>
      </p:sp>
    </p:spTree>
    <p:extLst>
      <p:ext uri="{BB962C8B-B14F-4D97-AF65-F5344CB8AC3E}">
        <p14:creationId xmlns:p14="http://schemas.microsoft.com/office/powerpoint/2010/main" val="238762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872" y="6305107"/>
            <a:ext cx="18146256" cy="2529923"/>
          </a:xfrm>
        </p:spPr>
        <p:txBody>
          <a:bodyPr/>
          <a:lstStyle/>
          <a:p>
            <a:r>
              <a:rPr lang="en-US" sz="8800" b="0" dirty="0">
                <a:latin typeface="UnitSlabPro-Bold" panose="02010804040101010102" pitchFamily="2" charset="0"/>
                <a:cs typeface="UnitSlabPro-Bold" panose="02010804040101010102" pitchFamily="2" charset="0"/>
              </a:rPr>
              <a:t>Cypress project and global configuration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6001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311128"/>
          </a:xfrm>
        </p:spPr>
        <p:txBody>
          <a:bodyPr/>
          <a:lstStyle/>
          <a:p>
            <a:r>
              <a:rPr lang="en-US" sz="8800" b="0" dirty="0">
                <a:latin typeface="UnitSlabPro-Bold" panose="02010804040101010102" pitchFamily="2" charset="0"/>
                <a:cs typeface="UnitSlabPro-Bold" panose="02010804040101010102" pitchFamily="2" charset="0"/>
              </a:rPr>
              <a:t>Cypress Intro - Basics to Know About</a:t>
            </a:r>
            <a:endParaRPr lang="en-US" sz="8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>
                <a:solidFill>
                  <a:srgbClr val="FFFF00"/>
                </a:solidFill>
              </a:rPr>
              <a:t>General Set-</a:t>
            </a:r>
            <a:r>
              <a:rPr lang="tr-TR" dirty="0" err="1">
                <a:solidFill>
                  <a:srgbClr val="FFFF00"/>
                </a:solidFill>
              </a:rPr>
              <a:t>Up</a:t>
            </a:r>
            <a:r>
              <a:rPr lang="tr-TR" dirty="0">
                <a:solidFill>
                  <a:srgbClr val="FFFF00"/>
                </a:solidFill>
              </a:rPr>
              <a:t> of Test Framework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37" y="4498591"/>
            <a:ext cx="13466613" cy="843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425302" y="2331271"/>
            <a:ext cx="8561684" cy="5205497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Add error handler under support/e2e.js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: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This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is a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great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place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to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put global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configuration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behavior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that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modifies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</a:p>
          <a:p>
            <a:endParaRPr lang="tr-TR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CE65D-A3B1-8CC9-30A7-8B65D3717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91" y="4953917"/>
            <a:ext cx="12760103" cy="719435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19359A-C255-6357-303E-ADB402667AB2}"/>
              </a:ext>
            </a:extLst>
          </p:cNvPr>
          <p:cNvSpPr/>
          <p:nvPr/>
        </p:nvSpPr>
        <p:spPr>
          <a:xfrm>
            <a:off x="8986986" y="2331271"/>
            <a:ext cx="13466613" cy="1704315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Cypress</a:t>
            </a:r>
            <a:r>
              <a:rPr lang="en-US" sz="3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3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uncaught:exception</a:t>
            </a:r>
            <a:r>
              <a:rPr lang="en-US" sz="3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() </a:t>
            </a:r>
            <a:r>
              <a:rPr lang="en-US" sz="3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8EF05050-374B-42C6-8036-CB6232CEAD6C}"/>
              </a:ext>
            </a:extLst>
          </p:cNvPr>
          <p:cNvSpPr/>
          <p:nvPr/>
        </p:nvSpPr>
        <p:spPr>
          <a:xfrm>
            <a:off x="425301" y="7863379"/>
            <a:ext cx="8561685" cy="4284896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The reason why we need this is because we don’t want that our test execution fail because of console error events in the production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application.</a:t>
            </a:r>
            <a:endParaRPr lang="tr-TR" sz="360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96691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>
                <a:solidFill>
                  <a:srgbClr val="FFFF00"/>
                </a:solidFill>
              </a:rPr>
              <a:t>General Set-</a:t>
            </a:r>
            <a:r>
              <a:rPr lang="tr-TR" dirty="0" err="1">
                <a:solidFill>
                  <a:srgbClr val="FFFF00"/>
                </a:solidFill>
              </a:rPr>
              <a:t>Up</a:t>
            </a:r>
            <a:r>
              <a:rPr lang="tr-TR" dirty="0">
                <a:solidFill>
                  <a:srgbClr val="FFFF00"/>
                </a:solidFill>
              </a:rPr>
              <a:t> of Test Framework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365" y="4370280"/>
            <a:ext cx="13466613" cy="843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2067859" y="2957573"/>
            <a:ext cx="5778969" cy="4125812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Add Cypress configuration in </a:t>
            </a:r>
            <a:r>
              <a:rPr lang="en-US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cypress.config.js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88DAD-5F2A-7FAE-FD6F-D6788A18A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15" y="4729203"/>
            <a:ext cx="12623262" cy="7117205"/>
          </a:xfrm>
          <a:prstGeom prst="rect">
            <a:avLst/>
          </a:prstGeom>
        </p:spPr>
      </p:pic>
      <p:sp>
        <p:nvSpPr>
          <p:cNvPr id="4" name="Rectangle: Rounded Corners 2">
            <a:extLst>
              <a:ext uri="{FF2B5EF4-FFF2-40B4-BE49-F238E27FC236}">
                <a16:creationId xmlns:a16="http://schemas.microsoft.com/office/drawing/2014/main" id="{5CC32692-955B-8CA2-967C-C0AB90E631D2}"/>
              </a:ext>
            </a:extLst>
          </p:cNvPr>
          <p:cNvSpPr/>
          <p:nvPr/>
        </p:nvSpPr>
        <p:spPr>
          <a:xfrm>
            <a:off x="8986986" y="2331271"/>
            <a:ext cx="13466613" cy="1704315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baseUrl</a:t>
            </a:r>
            <a:r>
              <a:rPr lang="en-US" sz="3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'https://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practice.cydeo.com</a:t>
            </a:r>
            <a:r>
              <a:rPr lang="en-US" sz="3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/'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757E7C85-8744-E28D-450C-479A32EF7D50}"/>
              </a:ext>
            </a:extLst>
          </p:cNvPr>
          <p:cNvSpPr/>
          <p:nvPr/>
        </p:nvSpPr>
        <p:spPr>
          <a:xfrm>
            <a:off x="837447" y="7525133"/>
            <a:ext cx="8659900" cy="4284896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The reason why we need this is because we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are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defining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a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base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URL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that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all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our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roject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Tests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will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use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globally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  <a:endParaRPr lang="tr-TR" sz="360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4235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Configuration</a:t>
            </a:r>
            <a:r>
              <a:rPr lang="tr-TR" dirty="0">
                <a:solidFill>
                  <a:srgbClr val="FFFF00"/>
                </a:solidFill>
              </a:rPr>
              <a:t> in </a:t>
            </a:r>
            <a:r>
              <a:rPr lang="tr-TR" dirty="0" err="1">
                <a:solidFill>
                  <a:srgbClr val="FFFF00"/>
                </a:solidFill>
              </a:rPr>
              <a:t>cypress.config.js</a:t>
            </a:r>
            <a:r>
              <a:rPr lang="tr-TR" dirty="0">
                <a:solidFill>
                  <a:srgbClr val="FFFF00"/>
                </a:solidFill>
              </a:rPr>
              <a:t> file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ectangle: Rounded Corners 2">
            <a:extLst>
              <a:ext uri="{FF2B5EF4-FFF2-40B4-BE49-F238E27FC236}">
                <a16:creationId xmlns:a16="http://schemas.microsoft.com/office/drawing/2014/main" id="{5CC32692-955B-8CA2-967C-C0AB90E631D2}"/>
              </a:ext>
            </a:extLst>
          </p:cNvPr>
          <p:cNvSpPr/>
          <p:nvPr/>
        </p:nvSpPr>
        <p:spPr>
          <a:xfrm>
            <a:off x="3919874" y="2466755"/>
            <a:ext cx="13283605" cy="10696352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module</a:t>
            </a:r>
            <a:r>
              <a:rPr lang="en-US" sz="32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3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exports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defineConfig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({</a:t>
            </a:r>
          </a:p>
          <a:p>
            <a:r>
              <a:rPr lang="en-US" sz="3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e2e: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3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baseUrl</a:t>
            </a:r>
            <a:r>
              <a:rPr lang="en-US" sz="3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'https://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practice.cydeo.com</a:t>
            </a:r>
            <a:r>
              <a:rPr lang="en-US" sz="3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/'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3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env: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3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login:</a:t>
            </a:r>
            <a:r>
              <a:rPr lang="en-US" sz="3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"/login"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US" sz="3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video: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3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retries: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3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defaultCommandTimeout</a:t>
            </a:r>
            <a:r>
              <a:rPr lang="en-US" sz="3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3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viewportHeight</a:t>
            </a:r>
            <a:r>
              <a:rPr lang="en-US" sz="3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800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3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viewportWidth</a:t>
            </a:r>
            <a:r>
              <a:rPr lang="en-US" sz="3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1200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3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setupNodeEvents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3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3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config</a:t>
            </a:r>
            <a:r>
              <a:rPr lang="en-US" sz="3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89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311128"/>
          </a:xfrm>
        </p:spPr>
        <p:txBody>
          <a:bodyPr/>
          <a:lstStyle/>
          <a:p>
            <a:r>
              <a:rPr lang="en-US" sz="8800" b="0" dirty="0"/>
              <a:t>Main Test Framework Construct</a:t>
            </a:r>
          </a:p>
        </p:txBody>
      </p:sp>
    </p:spTree>
    <p:extLst>
      <p:ext uri="{BB962C8B-B14F-4D97-AF65-F5344CB8AC3E}">
        <p14:creationId xmlns:p14="http://schemas.microsoft.com/office/powerpoint/2010/main" val="333144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7" y="599675"/>
            <a:ext cx="18267704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Understanding Framework </a:t>
            </a:r>
            <a:r>
              <a:rPr lang="tr-TR" dirty="0" err="1">
                <a:solidFill>
                  <a:srgbClr val="FFFF00"/>
                </a:solidFill>
              </a:rPr>
              <a:t>Folder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structure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195811" y="3196020"/>
            <a:ext cx="19992377" cy="4948520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After adding a new project, Cypress will automatically scaffold out a suggested folder structure. By default it will create:</a:t>
            </a:r>
          </a:p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/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cypress.config.js</a:t>
            </a:r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/cypress/fixtures/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example.json</a:t>
            </a:r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/cypress/support/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commands.js</a:t>
            </a:r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/cypress/support/e2e.js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217076" y="11223792"/>
            <a:ext cx="19452078" cy="1739031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The support file is a great place to put reusable behavior such as custom commands or global overrides that you want applied and available to all of your spec files.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238341" y="8887274"/>
            <a:ext cx="19992377" cy="1631161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Test files are located in cypress/e2e by default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. </a:t>
            </a:r>
          </a:p>
          <a:p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Fixtures are used as external pieces of static data that can be used by your tests.</a:t>
            </a:r>
            <a:endParaRPr lang="tr-TR" sz="32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0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99675"/>
            <a:ext cx="19151804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solidFill>
                  <a:srgbClr val="FFFF00"/>
                </a:solidFill>
              </a:rPr>
              <a:t>M</a:t>
            </a:r>
            <a:r>
              <a:rPr lang="en-US" dirty="0" err="1">
                <a:solidFill>
                  <a:srgbClr val="FFFF00"/>
                </a:solidFill>
              </a:rPr>
              <a:t>ain</a:t>
            </a:r>
            <a:r>
              <a:rPr lang="en-US" dirty="0">
                <a:solidFill>
                  <a:srgbClr val="FFFF00"/>
                </a:solidFill>
              </a:rPr>
              <a:t> constructs in Cypress test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development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548645" y="2611421"/>
            <a:ext cx="16439029" cy="923290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describe(): It is is simply a way to group our tests. </a:t>
            </a:r>
            <a:endParaRPr lang="tr-TR" sz="32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48646" y="3867151"/>
            <a:ext cx="16439030" cy="92329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it(): We use it for an individual test case.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548647" y="5059080"/>
            <a:ext cx="16439028" cy="923290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before(): It runs once before all tests in the block.</a:t>
            </a:r>
            <a:endParaRPr lang="en-US" sz="3600" spc="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0A7F27-224F-C674-C22A-7F703CAAB208}"/>
              </a:ext>
            </a:extLst>
          </p:cNvPr>
          <p:cNvSpPr/>
          <p:nvPr/>
        </p:nvSpPr>
        <p:spPr>
          <a:xfrm>
            <a:off x="2548647" y="6314814"/>
            <a:ext cx="16439028" cy="923290"/>
          </a:xfrm>
          <a:prstGeom prst="roundRect">
            <a:avLst>
              <a:gd name="adj" fmla="val 50000"/>
            </a:avLst>
          </a:prstGeom>
          <a:solidFill>
            <a:srgbClr val="D9B042">
              <a:alpha val="5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after(): It runs once after all tests in the block.</a:t>
            </a:r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14E34168-CF19-6F17-8D7F-736058EC227F}"/>
              </a:ext>
            </a:extLst>
          </p:cNvPr>
          <p:cNvSpPr/>
          <p:nvPr/>
        </p:nvSpPr>
        <p:spPr>
          <a:xfrm>
            <a:off x="2701045" y="7654793"/>
            <a:ext cx="16439029" cy="923290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beforeEach</a:t>
            </a: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(): It runs before each test in the block.</a:t>
            </a: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6FD0A814-B61A-64C1-DF55-14911C8B36C4}"/>
              </a:ext>
            </a:extLst>
          </p:cNvPr>
          <p:cNvSpPr/>
          <p:nvPr/>
        </p:nvSpPr>
        <p:spPr>
          <a:xfrm>
            <a:off x="2701044" y="8880114"/>
            <a:ext cx="16439030" cy="92329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afterEach</a:t>
            </a:r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(): It runs after each test in the block.</a:t>
            </a: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7776C147-6159-AE5C-4022-3C07629CB82F}"/>
              </a:ext>
            </a:extLst>
          </p:cNvPr>
          <p:cNvSpPr/>
          <p:nvPr/>
        </p:nvSpPr>
        <p:spPr>
          <a:xfrm>
            <a:off x="2701046" y="10200730"/>
            <a:ext cx="16439028" cy="923290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.only(): To run a specified suite or test, append ".only" to the function.</a:t>
            </a:r>
          </a:p>
        </p:txBody>
      </p:sp>
      <p:sp>
        <p:nvSpPr>
          <p:cNvPr id="8" name="Rectangle: Rounded Corners 8">
            <a:extLst>
              <a:ext uri="{FF2B5EF4-FFF2-40B4-BE49-F238E27FC236}">
                <a16:creationId xmlns:a16="http://schemas.microsoft.com/office/drawing/2014/main" id="{152F8C76-DED0-2477-9DA6-2B37C948CC75}"/>
              </a:ext>
            </a:extLst>
          </p:cNvPr>
          <p:cNvSpPr/>
          <p:nvPr/>
        </p:nvSpPr>
        <p:spPr>
          <a:xfrm>
            <a:off x="2701046" y="11521345"/>
            <a:ext cx="16439028" cy="1407845"/>
          </a:xfrm>
          <a:prstGeom prst="roundRect">
            <a:avLst>
              <a:gd name="adj" fmla="val 50000"/>
            </a:avLst>
          </a:prstGeom>
          <a:solidFill>
            <a:srgbClr val="D9B042">
              <a:alpha val="5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.skip(): To skip a specified suite or test, append ".skip()" to the function. (you can also put “x” in front of it block to skip it)</a:t>
            </a:r>
          </a:p>
        </p:txBody>
      </p:sp>
    </p:spTree>
    <p:extLst>
      <p:ext uri="{BB962C8B-B14F-4D97-AF65-F5344CB8AC3E}">
        <p14:creationId xmlns:p14="http://schemas.microsoft.com/office/powerpoint/2010/main" val="220461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99675"/>
            <a:ext cx="19151804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solidFill>
                  <a:srgbClr val="FFFF00"/>
                </a:solidFill>
              </a:rPr>
              <a:t>M</a:t>
            </a:r>
            <a:r>
              <a:rPr lang="en-US" dirty="0" err="1">
                <a:solidFill>
                  <a:srgbClr val="FFFF00"/>
                </a:solidFill>
              </a:rPr>
              <a:t>ain</a:t>
            </a:r>
            <a:r>
              <a:rPr lang="en-US" dirty="0">
                <a:solidFill>
                  <a:srgbClr val="FFFF00"/>
                </a:solidFill>
              </a:rPr>
              <a:t> constructs in Cypress test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development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1A91AA1-A003-44B8-3DEB-C4FB073BE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38" y="2796597"/>
            <a:ext cx="18915175" cy="96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874" y="372221"/>
            <a:ext cx="20231100" cy="1069716"/>
          </a:xfr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defTabSz="825500" hangingPunct="0">
              <a:lnSpc>
                <a:spcPts val="7700"/>
              </a:lnSpc>
              <a:spcBef>
                <a:spcPts val="1000"/>
              </a:spcBef>
            </a:pPr>
            <a:r>
              <a:rPr lang="tr-TR" spc="192" dirty="0">
                <a:solidFill>
                  <a:srgbClr val="FFFF00"/>
                </a:solidFill>
                <a:latin typeface="Helvetica"/>
                <a:sym typeface="Publico Text Roman"/>
              </a:rPr>
              <a:t>First </a:t>
            </a:r>
            <a:r>
              <a:rPr lang="tr-TR" spc="192" dirty="0" err="1">
                <a:solidFill>
                  <a:srgbClr val="FFFF00"/>
                </a:solidFill>
                <a:latin typeface="Helvetica"/>
                <a:sym typeface="Publico Text Roman"/>
              </a:rPr>
              <a:t>Lesson</a:t>
            </a:r>
            <a:r>
              <a:rPr lang="tr-TR" spc="192" dirty="0">
                <a:solidFill>
                  <a:srgbClr val="FFFF00"/>
                </a:solidFill>
                <a:latin typeface="Helvetica"/>
                <a:sym typeface="Publico Text Roman"/>
              </a:rPr>
              <a:t> Test </a:t>
            </a:r>
            <a:r>
              <a:rPr lang="tr-TR" spc="192" dirty="0" err="1">
                <a:solidFill>
                  <a:srgbClr val="FFFF00"/>
                </a:solidFill>
                <a:latin typeface="Helvetica"/>
                <a:sym typeface="Publico Text Roman"/>
              </a:rPr>
              <a:t>Code</a:t>
            </a:r>
            <a:endParaRPr lang="en-US" spc="192" dirty="0">
              <a:solidFill>
                <a:srgbClr val="FFFF00"/>
              </a:solidFill>
              <a:latin typeface="Helvetica"/>
              <a:sym typeface="Publico Text Roman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399" y="2184128"/>
            <a:ext cx="12720137" cy="1110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379959" y="2424730"/>
            <a:ext cx="8598140" cy="6231058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Create a folder under e2e (introduction)</a:t>
            </a:r>
          </a:p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Create a file inside introduction folder (</a:t>
            </a:r>
            <a:r>
              <a:rPr lang="en-US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testStructure.cy.js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)</a:t>
            </a:r>
          </a:p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Write following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D877-7417-D51B-B9CC-04220A85A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999" y="2645677"/>
            <a:ext cx="11650142" cy="94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874" y="374754"/>
            <a:ext cx="20231100" cy="1064650"/>
          </a:xfr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defTabSz="825500" hangingPunct="0">
              <a:lnSpc>
                <a:spcPts val="7700"/>
              </a:lnSpc>
              <a:spcBef>
                <a:spcPts val="1000"/>
              </a:spcBef>
            </a:pPr>
            <a:r>
              <a:rPr lang="tr-TR" dirty="0" err="1">
                <a:solidFill>
                  <a:srgbClr val="FFFF00"/>
                </a:solidFill>
              </a:rPr>
              <a:t>Running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your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tests</a:t>
            </a:r>
            <a:r>
              <a:rPr lang="tr-TR" dirty="0">
                <a:solidFill>
                  <a:srgbClr val="FFFF00"/>
                </a:solidFill>
              </a:rPr>
              <a:t> on </a:t>
            </a:r>
            <a:r>
              <a:rPr lang="tr-TR" dirty="0" err="1">
                <a:solidFill>
                  <a:srgbClr val="FFFF00"/>
                </a:solidFill>
              </a:rPr>
              <a:t>the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Cypress</a:t>
            </a:r>
            <a:r>
              <a:rPr lang="tr-TR" dirty="0">
                <a:solidFill>
                  <a:srgbClr val="FFFF00"/>
                </a:solidFill>
              </a:rPr>
              <a:t> CLI</a:t>
            </a:r>
            <a:endParaRPr lang="en-US" spc="192" dirty="0">
              <a:solidFill>
                <a:srgbClr val="FFFF00"/>
              </a:solidFill>
              <a:latin typeface="Helvetica"/>
              <a:sym typeface="Publico Text Roman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399" y="3381149"/>
            <a:ext cx="12720137" cy="827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679945" y="3510786"/>
            <a:ext cx="7557968" cy="3735394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tr-TR" sz="4000" dirty="0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First Option</a:t>
            </a:r>
          </a:p>
          <a:p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At VSC Terminal: 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npm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run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-cli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4556B-04D2-8210-685B-8E576E6C3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111" y="3820598"/>
            <a:ext cx="11967222" cy="665951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C0EF93A-5609-71B6-DA4A-83476A5E4C54}"/>
              </a:ext>
            </a:extLst>
          </p:cNvPr>
          <p:cNvSpPr/>
          <p:nvPr/>
        </p:nvSpPr>
        <p:spPr>
          <a:xfrm>
            <a:off x="1679945" y="7831147"/>
            <a:ext cx="7710367" cy="3481895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tr-TR" sz="4000" dirty="0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First Option</a:t>
            </a:r>
          </a:p>
          <a:p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At VSC Terminal:  </a:t>
            </a:r>
          </a:p>
          <a:p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npx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cypress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open</a:t>
            </a:r>
            <a:endParaRPr lang="tr-TR" sz="40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3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311128"/>
          </a:xfrm>
        </p:spPr>
        <p:txBody>
          <a:bodyPr/>
          <a:lstStyle/>
          <a:p>
            <a:r>
              <a:rPr lang="en-US" sz="8800" b="0" dirty="0"/>
              <a:t>DOM Elements and Locators</a:t>
            </a:r>
          </a:p>
        </p:txBody>
      </p:sp>
    </p:spTree>
    <p:extLst>
      <p:ext uri="{BB962C8B-B14F-4D97-AF65-F5344CB8AC3E}">
        <p14:creationId xmlns:p14="http://schemas.microsoft.com/office/powerpoint/2010/main" val="325228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99675"/>
            <a:ext cx="11574510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solidFill>
                  <a:srgbClr val="FFFF00"/>
                </a:solidFill>
              </a:rPr>
              <a:t>What</a:t>
            </a:r>
            <a:r>
              <a:rPr lang="tr-TR" dirty="0">
                <a:solidFill>
                  <a:srgbClr val="FFFF00"/>
                </a:solidFill>
              </a:rPr>
              <a:t> is </a:t>
            </a:r>
            <a:r>
              <a:rPr lang="tr-TR" dirty="0" err="1">
                <a:solidFill>
                  <a:srgbClr val="FFFF00"/>
                </a:solidFill>
              </a:rPr>
              <a:t>Cypress</a:t>
            </a:r>
            <a:r>
              <a:rPr lang="tr-TR" dirty="0">
                <a:solidFill>
                  <a:srgbClr val="FFFF00"/>
                </a:solidFill>
              </a:rPr>
              <a:t>?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548645" y="3466212"/>
            <a:ext cx="19992378" cy="1557053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Cypress is front end testing tool, with functions that can also do requests for back end (to API end points)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48645" y="5632151"/>
            <a:ext cx="19992377" cy="92329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Cypress vs Selenium: Cypress is both fundamentally and architecturally different.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548646" y="7113180"/>
            <a:ext cx="19992375" cy="1335942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While Selenium operates by running outside of the browser, Cypress is </a:t>
            </a:r>
            <a:r>
              <a:rPr lang="en-US" sz="3600" b="1" dirty="0">
                <a:solidFill>
                  <a:schemeClr val="accent4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executed in the same loop as the application</a:t>
            </a:r>
            <a:r>
              <a:rPr lang="en-US" sz="3600" dirty="0">
                <a:solidFill>
                  <a:schemeClr val="accent4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  <a:endParaRPr lang="tr-TR" sz="3600" dirty="0">
              <a:solidFill>
                <a:schemeClr val="accent4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0A7F27-224F-C674-C22A-7F703CAAB208}"/>
              </a:ext>
            </a:extLst>
          </p:cNvPr>
          <p:cNvSpPr/>
          <p:nvPr/>
        </p:nvSpPr>
        <p:spPr>
          <a:xfrm>
            <a:off x="2548647" y="9015478"/>
            <a:ext cx="19992374" cy="923290"/>
          </a:xfrm>
          <a:prstGeom prst="roundRect">
            <a:avLst>
              <a:gd name="adj" fmla="val 50000"/>
            </a:avLst>
          </a:prstGeom>
          <a:solidFill>
            <a:srgbClr val="D9B042">
              <a:alpha val="5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Cypress is not constrained by the same restrictions as Selenium.</a:t>
            </a:r>
            <a:endParaRPr lang="tr-TR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F80D051C-B959-6B9F-4783-FCB23A887F83}"/>
              </a:ext>
            </a:extLst>
          </p:cNvPr>
          <p:cNvSpPr/>
          <p:nvPr/>
        </p:nvSpPr>
        <p:spPr>
          <a:xfrm>
            <a:off x="2548645" y="10426249"/>
            <a:ext cx="19992377" cy="92329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Cypress can test 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anything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 that runs in a browser.</a:t>
            </a:r>
            <a:endParaRPr lang="tr-TR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0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8" y="586979"/>
            <a:ext cx="1157451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6600" dirty="0">
                <a:solidFill>
                  <a:srgbClr val="FFFF00"/>
                </a:solidFill>
              </a:rPr>
              <a:t>DOM </a:t>
            </a:r>
            <a:r>
              <a:rPr lang="tr-TR" sz="6600" dirty="0" err="1">
                <a:solidFill>
                  <a:srgbClr val="FFFF00"/>
                </a:solidFill>
              </a:rPr>
              <a:t>Elements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548645" y="2958354"/>
            <a:ext cx="19992378" cy="2064912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 simple terms, any web page that you encounter is a document. Viewing the document as an HTML source or in a browser window is just an approach of presenting one thing in different ways.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48645" y="6016381"/>
            <a:ext cx="19992377" cy="2064912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The document object model (DOM) represents a webpage as objects to enable its manipulation. With the document-oriented model, a scripting language such as JavaScript may modify it by targeting the objects.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548647" y="9049556"/>
            <a:ext cx="19992375" cy="1708090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When reading HTML code, it is important to differentiate elements, such as tags, attribute names, attribute values etc.</a:t>
            </a:r>
          </a:p>
        </p:txBody>
      </p:sp>
    </p:spTree>
    <p:extLst>
      <p:ext uri="{BB962C8B-B14F-4D97-AF65-F5344CB8AC3E}">
        <p14:creationId xmlns:p14="http://schemas.microsoft.com/office/powerpoint/2010/main" val="21179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7" y="599675"/>
            <a:ext cx="13845115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solidFill>
                  <a:srgbClr val="FFFF00"/>
                </a:solidFill>
              </a:rPr>
              <a:t>What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are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Cypress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Locators</a:t>
            </a:r>
            <a:r>
              <a:rPr lang="tr-TR" dirty="0">
                <a:solidFill>
                  <a:srgbClr val="FFFF00"/>
                </a:solidFill>
              </a:rPr>
              <a:t>?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548645" y="2958354"/>
            <a:ext cx="19992378" cy="2064912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A Selector or Locator is an object that finds and returns web page items/elements on a page based on the query. </a:t>
            </a:r>
            <a:endParaRPr lang="tr-TR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48643" y="5825544"/>
            <a:ext cx="19992377" cy="2064912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In Automation, to perform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any operation on the web elements first, you need to locate an element and perform an action on that element. </a:t>
            </a:r>
            <a:endParaRPr lang="tr-TR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548647" y="8692734"/>
            <a:ext cx="19992375" cy="2064912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The Locator or Selector helps to locate an element in the webpage. There are different types of locators, such as id, CSS, XPath, tag-based selectors, etc.</a:t>
            </a:r>
          </a:p>
        </p:txBody>
      </p:sp>
    </p:spTree>
    <p:extLst>
      <p:ext uri="{BB962C8B-B14F-4D97-AF65-F5344CB8AC3E}">
        <p14:creationId xmlns:p14="http://schemas.microsoft.com/office/powerpoint/2010/main" val="77551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7" y="599675"/>
            <a:ext cx="13845115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>
                <a:solidFill>
                  <a:srgbClr val="FFFF00"/>
                </a:solidFill>
              </a:rPr>
              <a:t>What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are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Cypress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Locators</a:t>
            </a:r>
            <a:r>
              <a:rPr lang="tr-TR" dirty="0">
                <a:solidFill>
                  <a:srgbClr val="FFFF00"/>
                </a:solidFill>
              </a:rPr>
              <a:t>?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548645" y="2958354"/>
            <a:ext cx="19992378" cy="1577787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Cypress supports various locators such as tags, id, class, attributes, text, etc. </a:t>
            </a:r>
            <a:endParaRPr lang="tr-TR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48641" y="5470124"/>
            <a:ext cx="19992377" cy="2064912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Cypress also supports XPath Selectors; however, it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needs installation of the third-party plugin cypress-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xpath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. 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Xpath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 has not been supported out of the box in the Cypress framework.</a:t>
            </a:r>
            <a:endParaRPr lang="tr-TR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578741" y="8469019"/>
            <a:ext cx="19992375" cy="2064912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To fetch the HTML element in Cypress using different types of locators 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cy.get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() method is used.</a:t>
            </a:r>
          </a:p>
        </p:txBody>
      </p:sp>
    </p:spTree>
    <p:extLst>
      <p:ext uri="{BB962C8B-B14F-4D97-AF65-F5344CB8AC3E}">
        <p14:creationId xmlns:p14="http://schemas.microsoft.com/office/powerpoint/2010/main" val="237815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Why do we need Locators?</a:t>
            </a: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942803" y="3988987"/>
            <a:ext cx="8291931" cy="8139949"/>
          </a:xfrm>
          <a:prstGeom prst="ellipse">
            <a:avLst/>
          </a:prstGeom>
          <a:solidFill>
            <a:schemeClr val="accent1">
              <a:alpha val="527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We need Locators in order to </a:t>
            </a:r>
            <a:r>
              <a:rPr lang="en-US" sz="36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manipulate elements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on the page, to interact with them as user would manually do.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For example: in order to click on certain element, or type a text, you </a:t>
            </a:r>
            <a:r>
              <a:rPr lang="en-US" sz="36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have to first locate</a:t>
            </a:r>
            <a:r>
              <a:rPr lang="en-US" sz="3600" dirty="0">
                <a:solidFill>
                  <a:srgbClr val="FF0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exactly which element that is on the page.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cap="all" spc="0">
                <a:solidFill>
                  <a:srgbClr val="4A4A4A"/>
                </a:solidFill>
              </a:defRPr>
            </a:pPr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7FAA2-F51C-528A-A352-A5E8F51FE558}"/>
              </a:ext>
            </a:extLst>
          </p:cNvPr>
          <p:cNvGrpSpPr/>
          <p:nvPr/>
        </p:nvGrpSpPr>
        <p:grpSpPr>
          <a:xfrm>
            <a:off x="9781951" y="4995110"/>
            <a:ext cx="13659245" cy="4590037"/>
            <a:chOff x="15180044" y="3063973"/>
            <a:chExt cx="11753046" cy="6591410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33270D18-D304-A7ED-F69C-8A70F580C4E9}"/>
                </a:ext>
              </a:extLst>
            </p:cNvPr>
            <p:cNvSpPr/>
            <p:nvPr/>
          </p:nvSpPr>
          <p:spPr>
            <a:xfrm>
              <a:off x="15180044" y="3255522"/>
              <a:ext cx="612616" cy="1095573"/>
            </a:xfrm>
            <a:prstGeom prst="chevron">
              <a:avLst/>
            </a:prstGeom>
            <a:solidFill>
              <a:schemeClr val="accent1"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3600" dirty="0"/>
            </a:p>
          </p:txBody>
        </p:sp>
        <p:sp>
          <p:nvSpPr>
            <p:cNvPr id="4" name="Arrow: Chevron 4">
              <a:extLst>
                <a:ext uri="{FF2B5EF4-FFF2-40B4-BE49-F238E27FC236}">
                  <a16:creationId xmlns:a16="http://schemas.microsoft.com/office/drawing/2014/main" id="{CCAE69D7-C40D-35BB-0C96-89434EF876D1}"/>
                </a:ext>
              </a:extLst>
            </p:cNvPr>
            <p:cNvSpPr txBox="1"/>
            <p:nvPr/>
          </p:nvSpPr>
          <p:spPr>
            <a:xfrm>
              <a:off x="16117135" y="3063973"/>
              <a:ext cx="10196860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3600" dirty="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Create another test file under /e2e/intro folder and call it for example </a:t>
              </a:r>
              <a:r>
                <a:rPr lang="en-US" sz="3600" dirty="0" err="1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locators.cy.js</a:t>
              </a:r>
              <a:endPara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17" name="Arrow: Chevron 4">
              <a:extLst>
                <a:ext uri="{FF2B5EF4-FFF2-40B4-BE49-F238E27FC236}">
                  <a16:creationId xmlns:a16="http://schemas.microsoft.com/office/drawing/2014/main" id="{168886EA-A7D3-8BDE-882F-41E41D425DD3}"/>
                </a:ext>
              </a:extLst>
            </p:cNvPr>
            <p:cNvSpPr txBox="1"/>
            <p:nvPr/>
          </p:nvSpPr>
          <p:spPr>
            <a:xfrm>
              <a:off x="16736231" y="5869287"/>
              <a:ext cx="10196859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Locators: Get elements by different locator strategies</a:t>
              </a:r>
              <a:endParaRPr lang="tr-TR" sz="36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19" name="Arrow: Chevron 4">
              <a:extLst>
                <a:ext uri="{FF2B5EF4-FFF2-40B4-BE49-F238E27FC236}">
                  <a16:creationId xmlns:a16="http://schemas.microsoft.com/office/drawing/2014/main" id="{50ECCF5C-FEB5-7B54-E426-AB66121AFC7A}"/>
                </a:ext>
              </a:extLst>
            </p:cNvPr>
            <p:cNvSpPr txBox="1"/>
            <p:nvPr/>
          </p:nvSpPr>
          <p:spPr>
            <a:xfrm>
              <a:off x="18037564" y="8342566"/>
              <a:ext cx="8557135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Navigate to test page</a:t>
              </a:r>
              <a:r>
                <a:rPr lang="tr-TR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: /</a:t>
              </a:r>
              <a:r>
                <a:rPr lang="tr-TR" sz="3600" dirty="0" err="1">
                  <a:latin typeface="UnitSlabPro" panose="02010504040101010102" pitchFamily="2" charset="0"/>
                  <a:cs typeface="UnitSlabPro" panose="02010504040101010102" pitchFamily="2" charset="0"/>
                </a:rPr>
                <a:t>login</a:t>
              </a:r>
              <a:r>
                <a:rPr lang="tr-TR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 </a:t>
              </a:r>
              <a:endParaRPr lang="en-US" sz="36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2A884A3B-6B2C-BC8F-BE3D-17FC016D2DC4}"/>
                </a:ext>
              </a:extLst>
            </p:cNvPr>
            <p:cNvSpPr/>
            <p:nvPr/>
          </p:nvSpPr>
          <p:spPr>
            <a:xfrm>
              <a:off x="15930242" y="6030377"/>
              <a:ext cx="558401" cy="1095573"/>
            </a:xfrm>
            <a:prstGeom prst="chevron">
              <a:avLst/>
            </a:prstGeom>
            <a:solidFill>
              <a:schemeClr val="accent1"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3600" dirty="0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43DA17EE-1AA3-4649-7CA4-000A23F7B6BB}"/>
                </a:ext>
              </a:extLst>
            </p:cNvPr>
            <p:cNvSpPr/>
            <p:nvPr/>
          </p:nvSpPr>
          <p:spPr>
            <a:xfrm>
              <a:off x="17253761" y="8489101"/>
              <a:ext cx="529897" cy="1095573"/>
            </a:xfrm>
            <a:prstGeom prst="chevron">
              <a:avLst/>
            </a:prstGeom>
            <a:solidFill>
              <a:schemeClr val="accent1"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311128"/>
          </a:xfrm>
        </p:spPr>
        <p:txBody>
          <a:bodyPr/>
          <a:lstStyle/>
          <a:p>
            <a:r>
              <a:rPr lang="en-US" sz="8800" b="0" dirty="0"/>
              <a:t>Assertions in Cypress</a:t>
            </a:r>
          </a:p>
        </p:txBody>
      </p:sp>
    </p:spTree>
    <p:extLst>
      <p:ext uri="{BB962C8B-B14F-4D97-AF65-F5344CB8AC3E}">
        <p14:creationId xmlns:p14="http://schemas.microsoft.com/office/powerpoint/2010/main" val="3734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FFFF00"/>
                </a:solidFill>
              </a:rPr>
              <a:t>T</a:t>
            </a:r>
            <a:r>
              <a:rPr lang="en-US" dirty="0" err="1">
                <a:solidFill>
                  <a:srgbClr val="FFFF00"/>
                </a:solidFill>
              </a:rPr>
              <a:t>ypes</a:t>
            </a:r>
            <a:r>
              <a:rPr lang="en-US" dirty="0">
                <a:solidFill>
                  <a:srgbClr val="FFFF00"/>
                </a:solidFill>
              </a:rPr>
              <a:t> of Cypress Assertions</a:t>
            </a: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173660" y="3476385"/>
            <a:ext cx="7502509" cy="6083308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Cypress integrates multiple assertions from various JS assertion libraries such as Chai, jQuery, etc.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377916" y="6100325"/>
            <a:ext cx="14270983" cy="5564030"/>
            <a:chOff x="15418623" y="3063973"/>
            <a:chExt cx="7717410" cy="3044782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5418623" y="3735755"/>
              <a:ext cx="399987" cy="489158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17136" y="3063973"/>
              <a:ext cx="6676051" cy="1893056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3600" dirty="0">
                  <a:solidFill>
                    <a:srgbClr val="FFFF00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Implicit Assertions</a:t>
              </a:r>
              <a:r>
                <a:rPr lang="tr-TR" sz="3600" dirty="0">
                  <a:solidFill>
                    <a:srgbClr val="FFFF00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: 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When the assertion applies to the object provided by the parent chained command, it's called an Implicit assertion.</a:t>
              </a:r>
              <a:endParaRPr lang="tr-TR" sz="36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6736232" y="4795938"/>
              <a:ext cx="6399801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3600" dirty="0">
                  <a:solidFill>
                    <a:srgbClr val="FFFF00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Explicit Assertions: 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When there is a need to pass an explicit subject for the assertion, it falls under the category of Explicit assertion. </a:t>
              </a:r>
            </a:p>
          </p:txBody>
        </p:sp>
      </p:grp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8D0A285D-4064-647A-EC2A-52B97EB47EF6}"/>
              </a:ext>
            </a:extLst>
          </p:cNvPr>
          <p:cNvSpPr/>
          <p:nvPr/>
        </p:nvSpPr>
        <p:spPr>
          <a:xfrm>
            <a:off x="9838661" y="3881461"/>
            <a:ext cx="12643983" cy="221588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We can broadly classify all of these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assertions into two segments based on the subject on which we can invoke them:</a:t>
            </a:r>
            <a:endParaRPr lang="tr-TR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14" name="Arrow: Chevron 7">
            <a:extLst>
              <a:ext uri="{FF2B5EF4-FFF2-40B4-BE49-F238E27FC236}">
                <a16:creationId xmlns:a16="http://schemas.microsoft.com/office/drawing/2014/main" id="{7EC6D073-299A-C0EC-0647-15F76602C8FB}"/>
              </a:ext>
            </a:extLst>
          </p:cNvPr>
          <p:cNvSpPr/>
          <p:nvPr/>
        </p:nvSpPr>
        <p:spPr>
          <a:xfrm>
            <a:off x="9921642" y="9970416"/>
            <a:ext cx="627530" cy="893887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7" y="599675"/>
            <a:ext cx="13845115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Implicit Assertions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548645" y="2402544"/>
            <a:ext cx="19992378" cy="1577787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This category of assertions generally includes commands such as </a:t>
            </a:r>
            <a:r>
              <a:rPr lang="en-US" sz="36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".should()"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and </a:t>
            </a:r>
            <a:r>
              <a:rPr lang="en-US" sz="36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".and()"</a:t>
            </a:r>
            <a:endParaRPr lang="tr-TR" sz="3600" dirty="0">
              <a:solidFill>
                <a:srgbClr val="FFFF00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48641" y="4412291"/>
            <a:ext cx="19992377" cy="2064912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As these commands don't stand independently and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always depends on the previously chained parent command, they automatically inherit and acts on the object yielded by the previous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command.</a:t>
            </a:r>
            <a:endParaRPr lang="tr-TR" sz="40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578741" y="6837444"/>
            <a:ext cx="19992375" cy="1015638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Generally, we use Implicit assertions when we want to: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C1560-C804-F44B-3DDE-DC1FCD1D6917}"/>
              </a:ext>
            </a:extLst>
          </p:cNvPr>
          <p:cNvSpPr txBox="1"/>
          <p:nvPr/>
        </p:nvSpPr>
        <p:spPr>
          <a:xfrm>
            <a:off x="8898845" y="8674566"/>
            <a:ext cx="9353295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Assert multiple validations about the same subject.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Alter the subject before making the assertions on the subject.</a:t>
            </a:r>
          </a:p>
        </p:txBody>
      </p:sp>
    </p:spTree>
    <p:extLst>
      <p:ext uri="{BB962C8B-B14F-4D97-AF65-F5344CB8AC3E}">
        <p14:creationId xmlns:p14="http://schemas.microsoft.com/office/powerpoint/2010/main" val="53643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7" y="599675"/>
            <a:ext cx="13845115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Explicit Assertions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067859" y="3668669"/>
            <a:ext cx="19992378" cy="1577787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This category of assertions contains the commands such as </a:t>
            </a:r>
            <a:r>
              <a:rPr lang="en-US" sz="36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"expect()"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and </a:t>
            </a:r>
            <a:r>
              <a:rPr lang="en-US" sz="36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"assert()",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which allow you to pass an explicit subject/object.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195811" y="6322702"/>
            <a:ext cx="19992377" cy="1266125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Generally, </a:t>
            </a:r>
            <a:r>
              <a:rPr lang="tr-TR" sz="3600" dirty="0">
                <a:latin typeface="UnitSlabPro" panose="02010504040101010102" pitchFamily="2" charset="0"/>
                <a:cs typeface="UnitSlabPro" panose="02010504040101010102" pitchFamily="2" charset="0"/>
              </a:rPr>
              <a:t>y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ou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 will be using "Explicit assertions" when you want to: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C1560-C804-F44B-3DDE-DC1FCD1D6917}"/>
              </a:ext>
            </a:extLst>
          </p:cNvPr>
          <p:cNvSpPr txBox="1"/>
          <p:nvPr/>
        </p:nvSpPr>
        <p:spPr>
          <a:xfrm>
            <a:off x="3648740" y="8710425"/>
            <a:ext cx="179920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Perform some custom logic before making the assertions on the given subject.</a:t>
            </a:r>
          </a:p>
          <a:p>
            <a:pPr marL="514350" indent="-514350">
              <a:spcBef>
                <a:spcPts val="2400"/>
              </a:spcBef>
              <a:spcAft>
                <a:spcPts val="2400"/>
              </a:spcAft>
              <a:buBlip>
                <a:blip r:embed="rId4"/>
              </a:buBlip>
            </a:pPr>
            <a:r>
              <a:rPr lang="en-US" sz="3600" dirty="0"/>
              <a:t>Perform multiple assertions against the same subject after applying custom logic.</a:t>
            </a:r>
          </a:p>
        </p:txBody>
      </p:sp>
    </p:spTree>
    <p:extLst>
      <p:ext uri="{BB962C8B-B14F-4D97-AF65-F5344CB8AC3E}">
        <p14:creationId xmlns:p14="http://schemas.microsoft.com/office/powerpoint/2010/main" val="26637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311128"/>
          </a:xfrm>
        </p:spPr>
        <p:txBody>
          <a:bodyPr/>
          <a:lstStyle/>
          <a:p>
            <a:r>
              <a:rPr lang="en-US" sz="8800" b="0" dirty="0"/>
              <a:t>Elements Manipulation in Cypress</a:t>
            </a:r>
          </a:p>
        </p:txBody>
      </p:sp>
    </p:spTree>
    <p:extLst>
      <p:ext uri="{BB962C8B-B14F-4D97-AF65-F5344CB8AC3E}">
        <p14:creationId xmlns:p14="http://schemas.microsoft.com/office/powerpoint/2010/main" val="285441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59" y="119125"/>
            <a:ext cx="16430842" cy="1490848"/>
          </a:xfrm>
        </p:spPr>
        <p:txBody>
          <a:bodyPr/>
          <a:lstStyle/>
          <a:p>
            <a:r>
              <a:rPr lang="tr-TR" dirty="0" err="1">
                <a:solidFill>
                  <a:srgbClr val="FFFF00"/>
                </a:solidFill>
              </a:rPr>
              <a:t>Input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Fields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173660" y="3476385"/>
            <a:ext cx="6822024" cy="6359006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r>
              <a:rPr lang="en-US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cypres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 works in a chainable functions structure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377914" y="6100325"/>
            <a:ext cx="14078886" cy="4487643"/>
            <a:chOff x="15418623" y="3063973"/>
            <a:chExt cx="7613529" cy="2455755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5418623" y="3735755"/>
              <a:ext cx="399987" cy="489158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17136" y="3063973"/>
              <a:ext cx="6676051" cy="1893056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Check different input box fields and verify</a:t>
              </a: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6632351" y="4206911"/>
              <a:ext cx="6399801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Check different radio button actions </a:t>
              </a:r>
            </a:p>
          </p:txBody>
        </p:sp>
      </p:grp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8D0A285D-4064-647A-EC2A-52B97EB47EF6}"/>
              </a:ext>
            </a:extLst>
          </p:cNvPr>
          <p:cNvSpPr/>
          <p:nvPr/>
        </p:nvSpPr>
        <p:spPr>
          <a:xfrm>
            <a:off x="9385841" y="3944254"/>
            <a:ext cx="12643983" cy="221588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Navigate to registration page on 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Cydeo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 practice app</a:t>
            </a:r>
          </a:p>
        </p:txBody>
      </p:sp>
      <p:sp>
        <p:nvSpPr>
          <p:cNvPr id="14" name="Arrow: Chevron 7">
            <a:extLst>
              <a:ext uri="{FF2B5EF4-FFF2-40B4-BE49-F238E27FC236}">
                <a16:creationId xmlns:a16="http://schemas.microsoft.com/office/drawing/2014/main" id="{7EC6D073-299A-C0EC-0647-15F76602C8FB}"/>
              </a:ext>
            </a:extLst>
          </p:cNvPr>
          <p:cNvSpPr/>
          <p:nvPr/>
        </p:nvSpPr>
        <p:spPr>
          <a:xfrm>
            <a:off x="10405021" y="8941504"/>
            <a:ext cx="627530" cy="893887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2" name="Arrow: Chevron 4">
            <a:extLst>
              <a:ext uri="{FF2B5EF4-FFF2-40B4-BE49-F238E27FC236}">
                <a16:creationId xmlns:a16="http://schemas.microsoft.com/office/drawing/2014/main" id="{EC9F0F27-7227-B3F1-DCA8-F0C6EAB0F3F4}"/>
              </a:ext>
            </a:extLst>
          </p:cNvPr>
          <p:cNvSpPr txBox="1"/>
          <p:nvPr/>
        </p:nvSpPr>
        <p:spPr>
          <a:xfrm>
            <a:off x="12575064" y="9574702"/>
            <a:ext cx="11834469" cy="2399040"/>
          </a:xfrm>
          <a:prstGeom prst="rect">
            <a:avLst/>
          </a:prstGeom>
          <a:scene3d>
            <a:camera prst="orthographicFront"/>
            <a:lightRig rig="chilly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lvl="1"/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Check selection of all select dropdowns options</a:t>
            </a:r>
          </a:p>
        </p:txBody>
      </p:sp>
      <p:sp>
        <p:nvSpPr>
          <p:cNvPr id="3" name="Arrow: Chevron 7">
            <a:extLst>
              <a:ext uri="{FF2B5EF4-FFF2-40B4-BE49-F238E27FC236}">
                <a16:creationId xmlns:a16="http://schemas.microsoft.com/office/drawing/2014/main" id="{357335FA-D067-7A39-0449-C70C3FDFCF86}"/>
              </a:ext>
            </a:extLst>
          </p:cNvPr>
          <p:cNvSpPr/>
          <p:nvPr/>
        </p:nvSpPr>
        <p:spPr>
          <a:xfrm>
            <a:off x="11578144" y="10327279"/>
            <a:ext cx="627530" cy="893887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2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rgbClr val="FFFF00"/>
                </a:solidFill>
              </a:rPr>
              <a:t>What</a:t>
            </a:r>
            <a:r>
              <a:rPr lang="tr-TR" dirty="0">
                <a:solidFill>
                  <a:srgbClr val="FFFF00"/>
                </a:solidFill>
              </a:rPr>
              <a:t> is </a:t>
            </a:r>
            <a:r>
              <a:rPr lang="tr-TR" dirty="0" err="1">
                <a:solidFill>
                  <a:srgbClr val="FFFF00"/>
                </a:solidFill>
              </a:rPr>
              <a:t>Cypress</a:t>
            </a:r>
            <a:r>
              <a:rPr lang="tr-TR" dirty="0">
                <a:solidFill>
                  <a:srgbClr val="FFFF00"/>
                </a:solidFill>
              </a:rPr>
              <a:t>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2351317" y="3785190"/>
            <a:ext cx="5504872" cy="4529467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Cypress enables you to write all types of tests: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10608497" y="5068111"/>
            <a:ext cx="10124634" cy="5745880"/>
            <a:chOff x="14824100" y="3063973"/>
            <a:chExt cx="11770599" cy="6591410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4824100" y="3255521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17136" y="3063973"/>
              <a:ext cx="5187428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r>
                <a:rPr lang="en-US" sz="4000" dirty="0">
                  <a:latin typeface="UnitSlabPro" panose="02010504040101010102" pitchFamily="2" charset="0"/>
                  <a:cs typeface="UnitSlabPro" panose="02010504040101010102" pitchFamily="2" charset="0"/>
                </a:rPr>
                <a:t>End-to-end tests</a:t>
              </a: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6736232" y="4795938"/>
              <a:ext cx="6399801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4000" dirty="0">
                  <a:latin typeface="UnitSlabPro" panose="02010504040101010102" pitchFamily="2" charset="0"/>
                  <a:cs typeface="UnitSlabPro" panose="02010504040101010102" pitchFamily="2" charset="0"/>
                </a:rPr>
                <a:t>Component tests</a:t>
              </a:r>
            </a:p>
          </p:txBody>
        </p:sp>
        <p:sp>
          <p:nvSpPr>
            <p:cNvPr id="11" name="Arrow: Chevron 4">
              <a:extLst>
                <a:ext uri="{FF2B5EF4-FFF2-40B4-BE49-F238E27FC236}">
                  <a16:creationId xmlns:a16="http://schemas.microsoft.com/office/drawing/2014/main" id="{B09CFDAF-82AD-4661-2431-DBEA40B45F1E}"/>
                </a:ext>
              </a:extLst>
            </p:cNvPr>
            <p:cNvSpPr txBox="1"/>
            <p:nvPr/>
          </p:nvSpPr>
          <p:spPr>
            <a:xfrm>
              <a:off x="17299377" y="6569254"/>
              <a:ext cx="6950487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4000" dirty="0">
                  <a:latin typeface="UnitSlabPro" panose="02010504040101010102" pitchFamily="2" charset="0"/>
                  <a:cs typeface="UnitSlabPro" panose="02010504040101010102" pitchFamily="2" charset="0"/>
                </a:rPr>
                <a:t>Integration tests</a:t>
              </a:r>
            </a:p>
          </p:txBody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9CD323B4-BF57-E161-8E0E-EB982D078C27}"/>
                </a:ext>
              </a:extLst>
            </p:cNvPr>
            <p:cNvSpPr txBox="1"/>
            <p:nvPr/>
          </p:nvSpPr>
          <p:spPr>
            <a:xfrm>
              <a:off x="18037564" y="8342566"/>
              <a:ext cx="8557135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4000" dirty="0">
                  <a:latin typeface="UnitSlabPro" panose="02010504040101010102" pitchFamily="2" charset="0"/>
                  <a:cs typeface="UnitSlabPro" panose="02010504040101010102" pitchFamily="2" charset="0"/>
                </a:rPr>
                <a:t>Unit tests</a:t>
              </a:r>
              <a:endParaRPr lang="tr-TR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2" name="Arrow: Chevron 1">
              <a:extLst>
                <a:ext uri="{FF2B5EF4-FFF2-40B4-BE49-F238E27FC236}">
                  <a16:creationId xmlns:a16="http://schemas.microsoft.com/office/drawing/2014/main" id="{1259AAC9-956B-1C44-342B-4B6068DE10EB}"/>
                </a:ext>
              </a:extLst>
            </p:cNvPr>
            <p:cNvSpPr/>
            <p:nvPr/>
          </p:nvSpPr>
          <p:spPr>
            <a:xfrm>
              <a:off x="15520082" y="4957029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19F0CF74-ED52-8F33-00C1-C43C9CFB2EDE}"/>
                </a:ext>
              </a:extLst>
            </p:cNvPr>
            <p:cNvSpPr/>
            <p:nvPr/>
          </p:nvSpPr>
          <p:spPr>
            <a:xfrm>
              <a:off x="16117136" y="6786498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4B0953E1-FE01-B6C7-2F39-880E7A3CD676}"/>
                </a:ext>
              </a:extLst>
            </p:cNvPr>
            <p:cNvSpPr/>
            <p:nvPr/>
          </p:nvSpPr>
          <p:spPr>
            <a:xfrm>
              <a:off x="16815097" y="8489101"/>
              <a:ext cx="968561" cy="1095572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9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59" y="119125"/>
            <a:ext cx="16430842" cy="1490848"/>
          </a:xfrm>
        </p:spPr>
        <p:txBody>
          <a:bodyPr/>
          <a:lstStyle/>
          <a:p>
            <a:r>
              <a:rPr lang="tr-TR" dirty="0" err="1">
                <a:solidFill>
                  <a:srgbClr val="FFFF00"/>
                </a:solidFill>
              </a:rPr>
              <a:t>Button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Elements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173660" y="3476385"/>
            <a:ext cx="6822024" cy="6359006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When we locate more than one elements, we can loop through the elements with </a:t>
            </a:r>
            <a:r>
              <a:rPr lang="en-US" sz="4000" dirty="0">
                <a:solidFill>
                  <a:srgbClr val="2B2B2A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.each() 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method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377913" y="5738807"/>
            <a:ext cx="15179505" cy="4360055"/>
            <a:chOff x="15418623" y="2866144"/>
            <a:chExt cx="8208718" cy="2385937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5418623" y="3561205"/>
              <a:ext cx="399987" cy="489158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17136" y="2866144"/>
              <a:ext cx="6676051" cy="1893056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 lvl="1">
                <a:defRPr sz="3600">
                  <a:latin typeface="UnitSlabPro" panose="02010504040101010102" pitchFamily="2" charset="0"/>
                  <a:cs typeface="UnitSlabPro" panose="02010504040101010102" pitchFamily="2" charset="0"/>
                </a:defRPr>
              </a:lvl2pPr>
            </a:lstStyle>
            <a:p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select a button with text</a:t>
              </a: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6632351" y="3939264"/>
              <a:ext cx="6994990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locate multiple elements with class or </a:t>
              </a:r>
              <a:r>
                <a:rPr lang="en-US" sz="3600" dirty="0" err="1">
                  <a:latin typeface="UnitSlabPro" panose="02010504040101010102" pitchFamily="2" charset="0"/>
                  <a:cs typeface="UnitSlabPro" panose="02010504040101010102" pitchFamily="2" charset="0"/>
                </a:rPr>
                <a:t>tagName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 attribute and create a list then select 3rd element from the list</a:t>
              </a:r>
            </a:p>
          </p:txBody>
        </p:sp>
      </p:grp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8D0A285D-4064-647A-EC2A-52B97EB47EF6}"/>
              </a:ext>
            </a:extLst>
          </p:cNvPr>
          <p:cNvSpPr/>
          <p:nvPr/>
        </p:nvSpPr>
        <p:spPr>
          <a:xfrm>
            <a:off x="9385841" y="3944254"/>
            <a:ext cx="12643983" cy="221588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Navigate to registration page on 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Cydeo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 practice app</a:t>
            </a:r>
          </a:p>
        </p:txBody>
      </p:sp>
      <p:sp>
        <p:nvSpPr>
          <p:cNvPr id="14" name="Arrow: Chevron 7">
            <a:extLst>
              <a:ext uri="{FF2B5EF4-FFF2-40B4-BE49-F238E27FC236}">
                <a16:creationId xmlns:a16="http://schemas.microsoft.com/office/drawing/2014/main" id="{7EC6D073-299A-C0EC-0647-15F76602C8FB}"/>
              </a:ext>
            </a:extLst>
          </p:cNvPr>
          <p:cNvSpPr/>
          <p:nvPr/>
        </p:nvSpPr>
        <p:spPr>
          <a:xfrm>
            <a:off x="10405021" y="8473674"/>
            <a:ext cx="627530" cy="893887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2" name="Arrow: Chevron 4">
            <a:extLst>
              <a:ext uri="{FF2B5EF4-FFF2-40B4-BE49-F238E27FC236}">
                <a16:creationId xmlns:a16="http://schemas.microsoft.com/office/drawing/2014/main" id="{EC9F0F27-7227-B3F1-DCA8-F0C6EAB0F3F4}"/>
              </a:ext>
            </a:extLst>
          </p:cNvPr>
          <p:cNvSpPr txBox="1"/>
          <p:nvPr/>
        </p:nvSpPr>
        <p:spPr>
          <a:xfrm>
            <a:off x="12575064" y="9574702"/>
            <a:ext cx="11834469" cy="2399040"/>
          </a:xfrm>
          <a:prstGeom prst="rect">
            <a:avLst/>
          </a:prstGeom>
          <a:scene3d>
            <a:camera prst="orthographicFront"/>
            <a:lightRig rig="chilly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lvl="1"/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Use 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cy.log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() command to write the text at the test console</a:t>
            </a:r>
          </a:p>
        </p:txBody>
      </p:sp>
      <p:sp>
        <p:nvSpPr>
          <p:cNvPr id="3" name="Arrow: Chevron 7">
            <a:extLst>
              <a:ext uri="{FF2B5EF4-FFF2-40B4-BE49-F238E27FC236}">
                <a16:creationId xmlns:a16="http://schemas.microsoft.com/office/drawing/2014/main" id="{357335FA-D067-7A39-0449-C70C3FDFCF86}"/>
              </a:ext>
            </a:extLst>
          </p:cNvPr>
          <p:cNvSpPr/>
          <p:nvPr/>
        </p:nvSpPr>
        <p:spPr>
          <a:xfrm>
            <a:off x="11578144" y="10327279"/>
            <a:ext cx="627530" cy="893887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59" y="119125"/>
            <a:ext cx="16430842" cy="1490848"/>
          </a:xfrm>
        </p:spPr>
        <p:txBody>
          <a:bodyPr/>
          <a:lstStyle/>
          <a:p>
            <a:r>
              <a:rPr lang="tr-TR" dirty="0" err="1">
                <a:solidFill>
                  <a:srgbClr val="FFFF00"/>
                </a:solidFill>
              </a:rPr>
              <a:t>WebTables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173660" y="3476385"/>
            <a:ext cx="6822024" cy="6359006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If you need to navigate to a URL other than your </a:t>
            </a:r>
            <a:r>
              <a:rPr lang="en-US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baseUrl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, you define it at describe block or in the it block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377913" y="5738805"/>
            <a:ext cx="15179505" cy="5338241"/>
            <a:chOff x="15418623" y="2866144"/>
            <a:chExt cx="8208718" cy="2921228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5418623" y="3561205"/>
              <a:ext cx="399987" cy="489158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17136" y="2866144"/>
              <a:ext cx="6676051" cy="1893056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 lvl="1">
                <a:defRPr sz="3600">
                  <a:latin typeface="UnitSlabPro" panose="02010504040101010102" pitchFamily="2" charset="0"/>
                  <a:cs typeface="UnitSlabPro" panose="02010504040101010102" pitchFamily="2" charset="0"/>
                </a:defRPr>
              </a:lvl2pPr>
            </a:lstStyle>
            <a:p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Navigate to </a:t>
              </a:r>
              <a:r>
                <a:rPr lang="en-US" sz="3600" dirty="0" err="1">
                  <a:latin typeface="UnitSlabPro" panose="02010504040101010102" pitchFamily="2" charset="0"/>
                  <a:cs typeface="UnitSlabPro" panose="02010504040101010102" pitchFamily="2" charset="0"/>
                </a:rPr>
                <a:t>WebTables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, locate table body - then update an info with a different one</a:t>
              </a: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6632351" y="4474555"/>
              <a:ext cx="6994990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We use </a:t>
              </a:r>
              <a:r>
                <a:rPr lang="en-US" sz="3600" dirty="0">
                  <a:solidFill>
                    <a:srgbClr val="FFFF00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Cypress Fixtures files 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for Test Inputs</a:t>
              </a:r>
            </a:p>
          </p:txBody>
        </p:sp>
      </p:grp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8D0A285D-4064-647A-EC2A-52B97EB47EF6}"/>
              </a:ext>
            </a:extLst>
          </p:cNvPr>
          <p:cNvSpPr/>
          <p:nvPr/>
        </p:nvSpPr>
        <p:spPr>
          <a:xfrm>
            <a:off x="9385841" y="3944254"/>
            <a:ext cx="12643983" cy="221588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Change the 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BaseUrl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 that is defined in the config file with 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baseUrl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: 'https://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demoqa.com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'</a:t>
            </a:r>
          </a:p>
        </p:txBody>
      </p:sp>
      <p:sp>
        <p:nvSpPr>
          <p:cNvPr id="14" name="Arrow: Chevron 7">
            <a:extLst>
              <a:ext uri="{FF2B5EF4-FFF2-40B4-BE49-F238E27FC236}">
                <a16:creationId xmlns:a16="http://schemas.microsoft.com/office/drawing/2014/main" id="{7EC6D073-299A-C0EC-0647-15F76602C8FB}"/>
              </a:ext>
            </a:extLst>
          </p:cNvPr>
          <p:cNvSpPr/>
          <p:nvPr/>
        </p:nvSpPr>
        <p:spPr>
          <a:xfrm>
            <a:off x="10681466" y="9409337"/>
            <a:ext cx="627530" cy="893887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48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59" y="119125"/>
            <a:ext cx="16430842" cy="1490848"/>
          </a:xfrm>
        </p:spPr>
        <p:txBody>
          <a:bodyPr/>
          <a:lstStyle/>
          <a:p>
            <a:r>
              <a:rPr lang="tr-TR" dirty="0">
                <a:solidFill>
                  <a:srgbClr val="FFFF00"/>
                </a:solidFill>
              </a:rPr>
              <a:t>Handling Alerts </a:t>
            </a:r>
            <a:r>
              <a:rPr lang="tr-TR" dirty="0" err="1">
                <a:solidFill>
                  <a:srgbClr val="FFFF00"/>
                </a:solidFill>
              </a:rPr>
              <a:t>with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Cypress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173660" y="3476385"/>
            <a:ext cx="6822024" cy="6359006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Browser Commands, </a:t>
            </a:r>
            <a:r>
              <a:rPr lang="en-US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window:alert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, </a:t>
            </a:r>
            <a:r>
              <a:rPr lang="en-US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window:confirm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, </a:t>
            </a:r>
            <a:r>
              <a:rPr lang="en-US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window:on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 etc...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377913" y="7163565"/>
            <a:ext cx="13636993" cy="3459363"/>
            <a:chOff x="15418623" y="2866144"/>
            <a:chExt cx="7374564" cy="1893056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5418623" y="3561205"/>
              <a:ext cx="399987" cy="489158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17136" y="2866144"/>
              <a:ext cx="6676051" cy="1893056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 lvl="1">
                <a:defRPr sz="3600">
                  <a:latin typeface="UnitSlabPro" panose="02010504040101010102" pitchFamily="2" charset="0"/>
                  <a:cs typeface="UnitSlabPro" panose="02010504040101010102" pitchFamily="2" charset="0"/>
                </a:defRPr>
              </a:lvl2pPr>
            </a:lstStyle>
            <a:p>
              <a:r>
                <a:rPr lang="en-US" sz="3600" dirty="0" err="1">
                  <a:latin typeface="UnitSlabPro" panose="02010504040101010102" pitchFamily="2" charset="0"/>
                  <a:cs typeface="UnitSlabPro" panose="02010504040101010102" pitchFamily="2" charset="0"/>
                </a:rPr>
                <a:t>cy.on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('</a:t>
              </a:r>
              <a:r>
                <a:rPr lang="en-US" sz="3600" dirty="0" err="1">
                  <a:latin typeface="UnitSlabPro" panose="02010504040101010102" pitchFamily="2" charset="0"/>
                  <a:cs typeface="UnitSlabPro" panose="02010504040101010102" pitchFamily="2" charset="0"/>
                </a:rPr>
                <a:t>window:confirm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', stub);  </a:t>
              </a:r>
              <a:r>
                <a:rPr lang="en-US" sz="4400" dirty="0">
                  <a:latin typeface="UnitSlabPro" panose="02010504040101010102" pitchFamily="2" charset="0"/>
                  <a:cs typeface="UnitSlabPro" panose="02010504040101010102" pitchFamily="2" charset="0"/>
                </a:rPr>
                <a:t>= &gt;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 when this confirmation command initiated store and give the control to stub function</a:t>
              </a:r>
            </a:p>
          </p:txBody>
        </p:sp>
      </p:grp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8D0A285D-4064-647A-EC2A-52B97EB47EF6}"/>
              </a:ext>
            </a:extLst>
          </p:cNvPr>
          <p:cNvSpPr/>
          <p:nvPr/>
        </p:nvSpPr>
        <p:spPr>
          <a:xfrm>
            <a:off x="9385841" y="3944254"/>
            <a:ext cx="12643983" cy="221588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We create a stub function to handle Alerts</a:t>
            </a:r>
          </a:p>
        </p:txBody>
      </p:sp>
    </p:spTree>
    <p:extLst>
      <p:ext uri="{BB962C8B-B14F-4D97-AF65-F5344CB8AC3E}">
        <p14:creationId xmlns:p14="http://schemas.microsoft.com/office/powerpoint/2010/main" val="32933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59" y="119125"/>
            <a:ext cx="16430842" cy="1490848"/>
          </a:xfrm>
        </p:spPr>
        <p:txBody>
          <a:bodyPr/>
          <a:lstStyle/>
          <a:p>
            <a:r>
              <a:rPr lang="tr-TR" dirty="0">
                <a:solidFill>
                  <a:srgbClr val="FFFF00"/>
                </a:solidFill>
              </a:rPr>
              <a:t>File </a:t>
            </a:r>
            <a:r>
              <a:rPr lang="tr-TR" dirty="0" err="1">
                <a:solidFill>
                  <a:srgbClr val="FFFF00"/>
                </a:solidFill>
              </a:rPr>
              <a:t>Upload</a:t>
            </a:r>
            <a:r>
              <a:rPr lang="tr-TR" dirty="0">
                <a:solidFill>
                  <a:srgbClr val="FFFF00"/>
                </a:solidFill>
              </a:rPr>
              <a:t> Action in </a:t>
            </a:r>
            <a:r>
              <a:rPr lang="tr-TR" dirty="0" err="1">
                <a:solidFill>
                  <a:srgbClr val="FFFF00"/>
                </a:solidFill>
              </a:rPr>
              <a:t>Cypress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173660" y="3476385"/>
            <a:ext cx="6822024" cy="6359006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Follow these steps in order to upload a file and test result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335382" y="5738809"/>
            <a:ext cx="14888401" cy="4360056"/>
            <a:chOff x="15418623" y="2866144"/>
            <a:chExt cx="8051296" cy="2385937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5418623" y="3561205"/>
              <a:ext cx="399987" cy="489158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17136" y="2866144"/>
              <a:ext cx="6676051" cy="1893056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 lvl="1">
                <a:defRPr sz="3600">
                  <a:latin typeface="UnitSlabPro" panose="02010504040101010102" pitchFamily="2" charset="0"/>
                  <a:cs typeface="UnitSlabPro" panose="02010504040101010102" pitchFamily="2" charset="0"/>
                </a:defRPr>
              </a:lvl2pPr>
            </a:lstStyle>
            <a:p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Run </a:t>
              </a:r>
              <a:r>
                <a:rPr lang="en-US" sz="3600" dirty="0" err="1">
                  <a:latin typeface="UnitSlabPro" panose="02010504040101010102" pitchFamily="2" charset="0"/>
                  <a:cs typeface="UnitSlabPro" panose="02010504040101010102" pitchFamily="2" charset="0"/>
                </a:rPr>
                <a:t>npm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 install -dev cypress-file-upload</a:t>
              </a: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6632351" y="3939264"/>
              <a:ext cx="6837568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Inside support folder we have </a:t>
              </a:r>
              <a:r>
                <a:rPr lang="en-US" sz="3600" dirty="0" err="1">
                  <a:latin typeface="UnitSlabPro" panose="02010504040101010102" pitchFamily="2" charset="0"/>
                  <a:cs typeface="UnitSlabPro" panose="02010504040101010102" pitchFamily="2" charset="0"/>
                </a:rPr>
                <a:t>commands.js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 file, add import 'cypress-file-upload';</a:t>
              </a:r>
            </a:p>
          </p:txBody>
        </p:sp>
      </p:grp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8D0A285D-4064-647A-EC2A-52B97EB47EF6}"/>
              </a:ext>
            </a:extLst>
          </p:cNvPr>
          <p:cNvSpPr/>
          <p:nvPr/>
        </p:nvSpPr>
        <p:spPr>
          <a:xfrm>
            <a:off x="9385841" y="3944254"/>
            <a:ext cx="12643983" cy="221588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In order to upload files in Cypress we need to install plugin, import necessary command to our project</a:t>
            </a:r>
          </a:p>
        </p:txBody>
      </p:sp>
      <p:sp>
        <p:nvSpPr>
          <p:cNvPr id="14" name="Arrow: Chevron 7">
            <a:extLst>
              <a:ext uri="{FF2B5EF4-FFF2-40B4-BE49-F238E27FC236}">
                <a16:creationId xmlns:a16="http://schemas.microsoft.com/office/drawing/2014/main" id="{7EC6D073-299A-C0EC-0647-15F76602C8FB}"/>
              </a:ext>
            </a:extLst>
          </p:cNvPr>
          <p:cNvSpPr/>
          <p:nvPr/>
        </p:nvSpPr>
        <p:spPr>
          <a:xfrm>
            <a:off x="10405021" y="8473674"/>
            <a:ext cx="627530" cy="893887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2" name="Arrow: Chevron 4">
            <a:extLst>
              <a:ext uri="{FF2B5EF4-FFF2-40B4-BE49-F238E27FC236}">
                <a16:creationId xmlns:a16="http://schemas.microsoft.com/office/drawing/2014/main" id="{EC9F0F27-7227-B3F1-DCA8-F0C6EAB0F3F4}"/>
              </a:ext>
            </a:extLst>
          </p:cNvPr>
          <p:cNvSpPr txBox="1"/>
          <p:nvPr/>
        </p:nvSpPr>
        <p:spPr>
          <a:xfrm>
            <a:off x="12383679" y="9574702"/>
            <a:ext cx="11834469" cy="2399040"/>
          </a:xfrm>
          <a:prstGeom prst="rect">
            <a:avLst/>
          </a:prstGeom>
          <a:scene3d>
            <a:camera prst="orthographicFront"/>
            <a:lightRig rig="chilly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lvl="1"/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The file that you want to upload should be in your fixture folder</a:t>
            </a:r>
          </a:p>
        </p:txBody>
      </p:sp>
      <p:sp>
        <p:nvSpPr>
          <p:cNvPr id="3" name="Arrow: Chevron 7">
            <a:extLst>
              <a:ext uri="{FF2B5EF4-FFF2-40B4-BE49-F238E27FC236}">
                <a16:creationId xmlns:a16="http://schemas.microsoft.com/office/drawing/2014/main" id="{357335FA-D067-7A39-0449-C70C3FDFCF86}"/>
              </a:ext>
            </a:extLst>
          </p:cNvPr>
          <p:cNvSpPr/>
          <p:nvPr/>
        </p:nvSpPr>
        <p:spPr>
          <a:xfrm>
            <a:off x="11408024" y="10327279"/>
            <a:ext cx="627530" cy="893887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11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311128"/>
          </a:xfrm>
        </p:spPr>
        <p:txBody>
          <a:bodyPr/>
          <a:lstStyle/>
          <a:p>
            <a:r>
              <a:rPr lang="en-US" sz="8800" b="0" dirty="0"/>
              <a:t>Page Object Modeling in Cypress</a:t>
            </a:r>
          </a:p>
        </p:txBody>
      </p:sp>
    </p:spTree>
    <p:extLst>
      <p:ext uri="{BB962C8B-B14F-4D97-AF65-F5344CB8AC3E}">
        <p14:creationId xmlns:p14="http://schemas.microsoft.com/office/powerpoint/2010/main" val="22744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7" y="599675"/>
            <a:ext cx="18620174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Creating and Using Page Objects in Cypress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DEA2B5-BD28-D49B-4BF2-F60E9B544851}"/>
              </a:ext>
            </a:extLst>
          </p:cNvPr>
          <p:cNvSpPr/>
          <p:nvPr/>
        </p:nvSpPr>
        <p:spPr>
          <a:xfrm>
            <a:off x="2548642" y="2955852"/>
            <a:ext cx="19992378" cy="2094616"/>
          </a:xfrm>
          <a:prstGeom prst="roundRect">
            <a:avLst>
              <a:gd name="adj" fmla="val 50000"/>
            </a:avLst>
          </a:prstGeom>
          <a:solidFill>
            <a:srgbClr val="7BA261">
              <a:alpha val="4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36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In Cypress, page objects are created as Classes. And we can have more than one class in a file. And name does not need to be same with file name.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69910" y="5334441"/>
            <a:ext cx="19992377" cy="1704315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We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will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create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locators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as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functions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of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javascript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that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finds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elements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and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returns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3200" dirty="0" err="1">
                <a:latin typeface="UnitSlabPro" panose="02010504040101010102" pitchFamily="2" charset="0"/>
                <a:cs typeface="UnitSlabPro" panose="02010504040101010102" pitchFamily="2" charset="0"/>
              </a:rPr>
              <a:t>them</a:t>
            </a:r>
            <a:r>
              <a:rPr lang="tr-TR" sz="3200" dirty="0">
                <a:latin typeface="UnitSlabPro" panose="02010504040101010102" pitchFamily="2" charset="0"/>
                <a:cs typeface="UnitSlabPro" panose="02010504040101010102" pitchFamily="2" charset="0"/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569912" y="7471583"/>
            <a:ext cx="19992375" cy="2094616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tr-TR" sz="320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 will export locators and utiltiy functions from page object classes to our tests with the Objects created. And tests will import these objects and use locators and functions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04021782-79D2-40A6-55F5-FB89A268D4A2}"/>
              </a:ext>
            </a:extLst>
          </p:cNvPr>
          <p:cNvSpPr/>
          <p:nvPr/>
        </p:nvSpPr>
        <p:spPr>
          <a:xfrm>
            <a:off x="2676237" y="10121261"/>
            <a:ext cx="19992374" cy="2094615"/>
          </a:xfrm>
          <a:prstGeom prst="roundRect">
            <a:avLst>
              <a:gd name="adj" fmla="val 50000"/>
            </a:avLst>
          </a:prstGeom>
          <a:solidFill>
            <a:srgbClr val="D9B042">
              <a:alpha val="5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200" dirty="0">
                <a:latin typeface="UnitSlabPro" panose="02010504040101010102" pitchFamily="2" charset="0"/>
                <a:cs typeface="UnitSlabPro" panose="02010504040101010102" pitchFamily="2" charset="0"/>
              </a:rPr>
              <a:t>Custom timeouts can be used inside locator functions.</a:t>
            </a:r>
          </a:p>
        </p:txBody>
      </p:sp>
    </p:spTree>
    <p:extLst>
      <p:ext uri="{BB962C8B-B14F-4D97-AF65-F5344CB8AC3E}">
        <p14:creationId xmlns:p14="http://schemas.microsoft.com/office/powerpoint/2010/main" val="18114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311128"/>
          </a:xfrm>
        </p:spPr>
        <p:txBody>
          <a:bodyPr/>
          <a:lstStyle/>
          <a:p>
            <a:r>
              <a:rPr lang="en-US" sz="8800" b="0" dirty="0"/>
              <a:t>API-</a:t>
            </a:r>
            <a:r>
              <a:rPr lang="en-US" sz="8800" b="0" dirty="0" err="1"/>
              <a:t>BackEnd</a:t>
            </a:r>
            <a:r>
              <a:rPr lang="en-US" sz="8800" b="0" dirty="0"/>
              <a:t> Testing With Cypress</a:t>
            </a:r>
          </a:p>
        </p:txBody>
      </p:sp>
    </p:spTree>
    <p:extLst>
      <p:ext uri="{BB962C8B-B14F-4D97-AF65-F5344CB8AC3E}">
        <p14:creationId xmlns:p14="http://schemas.microsoft.com/office/powerpoint/2010/main" val="4189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59" y="119125"/>
            <a:ext cx="16430842" cy="1490848"/>
          </a:xfrm>
        </p:spPr>
        <p:txBody>
          <a:bodyPr/>
          <a:lstStyle/>
          <a:p>
            <a:r>
              <a:rPr lang="tr-TR" dirty="0">
                <a:solidFill>
                  <a:srgbClr val="FFFF00"/>
                </a:solidFill>
              </a:rPr>
              <a:t>Simple </a:t>
            </a:r>
            <a:r>
              <a:rPr lang="tr-TR" dirty="0" err="1">
                <a:solidFill>
                  <a:srgbClr val="FFFF00"/>
                </a:solidFill>
              </a:rPr>
              <a:t>Request-Response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Structure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700247" y="2024371"/>
            <a:ext cx="6822024" cy="6359006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We use </a:t>
            </a:r>
            <a:r>
              <a:rPr lang="en-US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cy.request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() method from Cypress to make request to an API end point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335383" y="4016334"/>
            <a:ext cx="13679521" cy="3459366"/>
            <a:chOff x="15418623" y="2866144"/>
            <a:chExt cx="7397562" cy="1893056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5418623" y="3561205"/>
              <a:ext cx="399987" cy="489158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40134" y="2866144"/>
              <a:ext cx="6676051" cy="1893056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 lvl="1">
                <a:defRPr sz="3600">
                  <a:latin typeface="UnitSlabPro" panose="02010504040101010102" pitchFamily="2" charset="0"/>
                  <a:cs typeface="UnitSlabPro" panose="02010504040101010102" pitchFamily="2" charset="0"/>
                </a:defRPr>
              </a:lvl2pPr>
            </a:lstStyle>
            <a:p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We can define URL and Path in the cypress config file instead of hard coding the parameters</a:t>
              </a:r>
            </a:p>
          </p:txBody>
        </p:sp>
      </p:grp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8D0A285D-4064-647A-EC2A-52B97EB47EF6}"/>
              </a:ext>
            </a:extLst>
          </p:cNvPr>
          <p:cNvSpPr/>
          <p:nvPr/>
        </p:nvSpPr>
        <p:spPr>
          <a:xfrm>
            <a:off x="8280055" y="2426477"/>
            <a:ext cx="12643983" cy="221588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Cy.request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() method takes a 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json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 object as function parameter which consists of our request body; </a:t>
            </a:r>
            <a:r>
              <a:rPr lang="en-US" sz="3600" dirty="0" err="1">
                <a:latin typeface="UnitSlabPro" panose="02010504040101010102" pitchFamily="2" charset="0"/>
                <a:cs typeface="UnitSlabPro" panose="02010504040101010102" pitchFamily="2" charset="0"/>
              </a:rPr>
              <a:t>url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, path, HTTP method etc.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BE16FB2-3CDB-8593-B123-99A237A7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270" y="7555867"/>
            <a:ext cx="11997266" cy="573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" name="Picture 1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660290C-8653-D6D0-08A7-33CBA059E8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116" y="7968620"/>
            <a:ext cx="9271789" cy="473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3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59" y="119125"/>
            <a:ext cx="16430842" cy="1490848"/>
          </a:xfrm>
        </p:spPr>
        <p:txBody>
          <a:bodyPr/>
          <a:lstStyle/>
          <a:p>
            <a:r>
              <a:rPr lang="tr-TR" dirty="0" err="1">
                <a:solidFill>
                  <a:srgbClr val="FFFF00"/>
                </a:solidFill>
              </a:rPr>
              <a:t>Running</a:t>
            </a:r>
            <a:r>
              <a:rPr lang="tr-TR" dirty="0">
                <a:solidFill>
                  <a:srgbClr val="FFFF00"/>
                </a:solidFill>
              </a:rPr>
              <a:t> API </a:t>
            </a:r>
            <a:r>
              <a:rPr lang="tr-TR" dirty="0" err="1">
                <a:solidFill>
                  <a:srgbClr val="FFFF00"/>
                </a:solidFill>
              </a:rPr>
              <a:t>for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Pre-Steps</a:t>
            </a:r>
            <a:r>
              <a:rPr lang="tr-TR" dirty="0">
                <a:solidFill>
                  <a:srgbClr val="FFFF00"/>
                </a:solidFill>
              </a:rPr>
              <a:t> of UI </a:t>
            </a:r>
            <a:r>
              <a:rPr lang="tr-TR" dirty="0" err="1">
                <a:solidFill>
                  <a:srgbClr val="FFFF00"/>
                </a:solidFill>
              </a:rPr>
              <a:t>Env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700247" y="2024371"/>
            <a:ext cx="6822024" cy="6359006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At the frontend testing we can integrate API request for our Pre-Test Conditions; such as Login.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058936" y="6227906"/>
            <a:ext cx="13679521" cy="3459366"/>
            <a:chOff x="15418623" y="2866144"/>
            <a:chExt cx="7397562" cy="1893056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5418623" y="3561205"/>
              <a:ext cx="399987" cy="489158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40134" y="2866144"/>
              <a:ext cx="6676051" cy="1893056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 lvl="1">
                <a:defRPr sz="3600">
                  <a:latin typeface="UnitSlabPro" panose="02010504040101010102" pitchFamily="2" charset="0"/>
                  <a:cs typeface="UnitSlabPro" panose="02010504040101010102" pitchFamily="2" charset="0"/>
                </a:defRPr>
              </a:lvl2pPr>
            </a:lstStyle>
            <a:p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In the example we will create a random user, generate a token for it so we can log into book application, then we will verify the user and delete it from the system; all in a same test run. UNBELIEVABLE !!!</a:t>
              </a:r>
            </a:p>
          </p:txBody>
        </p:sp>
      </p:grp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8D0A285D-4064-647A-EC2A-52B97EB47EF6}"/>
              </a:ext>
            </a:extLst>
          </p:cNvPr>
          <p:cNvSpPr/>
          <p:nvPr/>
        </p:nvSpPr>
        <p:spPr>
          <a:xfrm>
            <a:off x="8301320" y="3446076"/>
            <a:ext cx="12643983" cy="221588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This approach enables our tests to run faster with Cypress.</a:t>
            </a:r>
          </a:p>
        </p:txBody>
      </p:sp>
    </p:spTree>
    <p:extLst>
      <p:ext uri="{BB962C8B-B14F-4D97-AF65-F5344CB8AC3E}">
        <p14:creationId xmlns:p14="http://schemas.microsoft.com/office/powerpoint/2010/main" val="148109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2529923"/>
          </a:xfrm>
        </p:spPr>
        <p:txBody>
          <a:bodyPr/>
          <a:lstStyle/>
          <a:p>
            <a:r>
              <a:rPr lang="en-US" sz="8800" b="0" dirty="0"/>
              <a:t>CI/CD Processes with Cypress OPTIONAL</a:t>
            </a:r>
          </a:p>
        </p:txBody>
      </p:sp>
    </p:spTree>
    <p:extLst>
      <p:ext uri="{BB962C8B-B14F-4D97-AF65-F5344CB8AC3E}">
        <p14:creationId xmlns:p14="http://schemas.microsoft.com/office/powerpoint/2010/main" val="20225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What</a:t>
            </a:r>
            <a:r>
              <a:rPr lang="tr-TR" dirty="0">
                <a:solidFill>
                  <a:srgbClr val="FFFF00"/>
                </a:solidFill>
              </a:rPr>
              <a:t> is </a:t>
            </a:r>
            <a:r>
              <a:rPr lang="tr-TR" dirty="0" err="1">
                <a:solidFill>
                  <a:srgbClr val="FFFF00"/>
                </a:solidFill>
              </a:rPr>
              <a:t>Cypress</a:t>
            </a:r>
            <a:r>
              <a:rPr lang="tr-TR" dirty="0">
                <a:solidFill>
                  <a:srgbClr val="FFFF00"/>
                </a:solidFill>
              </a:rPr>
              <a:t>? - </a:t>
            </a:r>
            <a:r>
              <a:rPr lang="en-US" dirty="0">
                <a:solidFill>
                  <a:srgbClr val="FFFF00"/>
                </a:solidFill>
              </a:rPr>
              <a:t>Features</a:t>
            </a: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160471" y="3019647"/>
            <a:ext cx="7409371" cy="6777496"/>
          </a:xfrm>
          <a:prstGeom prst="ellipse">
            <a:avLst/>
          </a:prstGeom>
          <a:solidFill>
            <a:schemeClr val="accent1">
              <a:alpha val="527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Time Travel: Cypress takes snapshots as your tests run. Hover over commands in the Command Log to see exactly what happened at each step.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tSlabPro" panose="02010504040101010102" pitchFamily="2" charset="0"/>
              <a:cs typeface="UnitSlabPro" panose="02010504040101010102" pitchFamily="2" charset="0"/>
              <a:sym typeface="Publico Text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7FAA2-F51C-528A-A352-A5E8F51FE558}"/>
              </a:ext>
            </a:extLst>
          </p:cNvPr>
          <p:cNvGrpSpPr/>
          <p:nvPr/>
        </p:nvGrpSpPr>
        <p:grpSpPr>
          <a:xfrm>
            <a:off x="9973339" y="5611798"/>
            <a:ext cx="14410662" cy="5745880"/>
            <a:chOff x="15120432" y="3063973"/>
            <a:chExt cx="11812658" cy="6591410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33270D18-D304-A7ED-F69C-8A70F580C4E9}"/>
                </a:ext>
              </a:extLst>
            </p:cNvPr>
            <p:cNvSpPr/>
            <p:nvPr/>
          </p:nvSpPr>
          <p:spPr>
            <a:xfrm>
              <a:off x="15120432" y="3255523"/>
              <a:ext cx="672227" cy="908714"/>
            </a:xfrm>
            <a:prstGeom prst="chevron">
              <a:avLst/>
            </a:prstGeom>
            <a:solidFill>
              <a:schemeClr val="accent1"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/>
            </a:p>
          </p:txBody>
        </p:sp>
        <p:sp>
          <p:nvSpPr>
            <p:cNvPr id="4" name="Arrow: Chevron 4">
              <a:extLst>
                <a:ext uri="{FF2B5EF4-FFF2-40B4-BE49-F238E27FC236}">
                  <a16:creationId xmlns:a16="http://schemas.microsoft.com/office/drawing/2014/main" id="{CCAE69D7-C40D-35BB-0C96-89434EF876D1}"/>
                </a:ext>
              </a:extLst>
            </p:cNvPr>
            <p:cNvSpPr txBox="1"/>
            <p:nvPr/>
          </p:nvSpPr>
          <p:spPr>
            <a:xfrm>
              <a:off x="16117135" y="3063973"/>
              <a:ext cx="10196860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000" dirty="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Automatic Waiting: Never add waits or sleeps to your tests.</a:t>
              </a:r>
            </a:p>
          </p:txBody>
        </p:sp>
        <p:sp>
          <p:nvSpPr>
            <p:cNvPr id="17" name="Arrow: Chevron 4">
              <a:extLst>
                <a:ext uri="{FF2B5EF4-FFF2-40B4-BE49-F238E27FC236}">
                  <a16:creationId xmlns:a16="http://schemas.microsoft.com/office/drawing/2014/main" id="{168886EA-A7D3-8BDE-882F-41E41D425DD3}"/>
                </a:ext>
              </a:extLst>
            </p:cNvPr>
            <p:cNvSpPr txBox="1"/>
            <p:nvPr/>
          </p:nvSpPr>
          <p:spPr>
            <a:xfrm>
              <a:off x="16736231" y="5869287"/>
              <a:ext cx="10196859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/>
              <a:r>
                <a:rPr lang="en-US" sz="4000" dirty="0">
                  <a:solidFill>
                    <a:schemeClr val="tx1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Screenshots and Videos: View screenshots taken automatically on failure, or videos of your entire test suite when run from the CLI.</a:t>
              </a:r>
            </a:p>
          </p:txBody>
        </p:sp>
        <p:sp>
          <p:nvSpPr>
            <p:cNvPr id="19" name="Arrow: Chevron 4">
              <a:extLst>
                <a:ext uri="{FF2B5EF4-FFF2-40B4-BE49-F238E27FC236}">
                  <a16:creationId xmlns:a16="http://schemas.microsoft.com/office/drawing/2014/main" id="{50ECCF5C-FEB5-7B54-E426-AB66121AFC7A}"/>
                </a:ext>
              </a:extLst>
            </p:cNvPr>
            <p:cNvSpPr txBox="1"/>
            <p:nvPr/>
          </p:nvSpPr>
          <p:spPr>
            <a:xfrm>
              <a:off x="18037564" y="8342566"/>
              <a:ext cx="8557135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1"/>
              <a:r>
                <a:rPr lang="en-US" sz="4000" dirty="0">
                  <a:latin typeface="UnitSlabPro" panose="02010504040101010102" pitchFamily="2" charset="0"/>
                  <a:cs typeface="UnitSlabPro" panose="02010504040101010102" pitchFamily="2" charset="0"/>
                </a:rPr>
                <a:t>Cross browser Testing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2A884A3B-6B2C-BC8F-BE3D-17FC016D2DC4}"/>
                </a:ext>
              </a:extLst>
            </p:cNvPr>
            <p:cNvSpPr/>
            <p:nvPr/>
          </p:nvSpPr>
          <p:spPr>
            <a:xfrm>
              <a:off x="15792659" y="6030377"/>
              <a:ext cx="695984" cy="908715"/>
            </a:xfrm>
            <a:prstGeom prst="chevron">
              <a:avLst/>
            </a:prstGeom>
            <a:solidFill>
              <a:schemeClr val="accent1"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43DA17EE-1AA3-4649-7CA4-000A23F7B6BB}"/>
                </a:ext>
              </a:extLst>
            </p:cNvPr>
            <p:cNvSpPr/>
            <p:nvPr/>
          </p:nvSpPr>
          <p:spPr>
            <a:xfrm>
              <a:off x="17107608" y="8489102"/>
              <a:ext cx="676049" cy="919921"/>
            </a:xfrm>
            <a:prstGeom prst="chevron">
              <a:avLst/>
            </a:prstGeom>
            <a:solidFill>
              <a:schemeClr val="accent1"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36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59" y="119125"/>
            <a:ext cx="16430842" cy="1490848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Setting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Up</a:t>
            </a:r>
            <a:r>
              <a:rPr lang="tr-TR" dirty="0">
                <a:solidFill>
                  <a:srgbClr val="FFFF00"/>
                </a:solidFill>
              </a:rPr>
              <a:t> Git Environment </a:t>
            </a:r>
            <a:r>
              <a:rPr lang="tr-TR" dirty="0" err="1">
                <a:solidFill>
                  <a:srgbClr val="FFFF00"/>
                </a:solidFill>
              </a:rPr>
              <a:t>For</a:t>
            </a:r>
            <a:r>
              <a:rPr lang="tr-TR" dirty="0">
                <a:solidFill>
                  <a:srgbClr val="FFFF00"/>
                </a:solidFill>
              </a:rPr>
              <a:t> Project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8D0A285D-4064-647A-EC2A-52B97EB47EF6}"/>
              </a:ext>
            </a:extLst>
          </p:cNvPr>
          <p:cNvSpPr/>
          <p:nvPr/>
        </p:nvSpPr>
        <p:spPr>
          <a:xfrm>
            <a:off x="3197692" y="4977164"/>
            <a:ext cx="15664466" cy="4315692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algn="ctr"/>
            <a:r>
              <a:rPr lang="en-US" sz="4400" dirty="0">
                <a:latin typeface="UnitSlabPro" panose="02010504040101010102" pitchFamily="2" charset="0"/>
                <a:cs typeface="UnitSlabPro" panose="02010504040101010102" pitchFamily="2" charset="0"/>
              </a:rPr>
              <a:t>For this step you need to watch Optional Git Installation for our Cypress Project</a:t>
            </a:r>
          </a:p>
        </p:txBody>
      </p:sp>
    </p:spTree>
    <p:extLst>
      <p:ext uri="{BB962C8B-B14F-4D97-AF65-F5344CB8AC3E}">
        <p14:creationId xmlns:p14="http://schemas.microsoft.com/office/powerpoint/2010/main" val="63403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718ED9-59FC-8AA4-3C38-410369D6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59" y="119125"/>
            <a:ext cx="16430842" cy="1490848"/>
          </a:xfrm>
        </p:spPr>
        <p:txBody>
          <a:bodyPr/>
          <a:lstStyle/>
          <a:p>
            <a:r>
              <a:rPr lang="tr-TR" dirty="0" err="1">
                <a:solidFill>
                  <a:srgbClr val="FFFF00"/>
                </a:solidFill>
              </a:rPr>
              <a:t>Creating</a:t>
            </a:r>
            <a:r>
              <a:rPr lang="tr-TR" dirty="0">
                <a:solidFill>
                  <a:srgbClr val="FFFF00"/>
                </a:solidFill>
              </a:rPr>
              <a:t> YML File </a:t>
            </a:r>
            <a:r>
              <a:rPr lang="tr-TR" dirty="0" err="1">
                <a:solidFill>
                  <a:srgbClr val="FFFF00"/>
                </a:solidFill>
              </a:rPr>
              <a:t>For</a:t>
            </a:r>
            <a:r>
              <a:rPr lang="tr-TR" dirty="0">
                <a:solidFill>
                  <a:srgbClr val="FFFF00"/>
                </a:solidFill>
              </a:rPr>
              <a:t> CI/CD </a:t>
            </a:r>
            <a:r>
              <a:rPr lang="tr-TR" dirty="0" err="1">
                <a:solidFill>
                  <a:srgbClr val="FFFF00"/>
                </a:solidFill>
              </a:rPr>
              <a:t>Process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99525C5F-FE2B-A501-2CBD-7B05421CFBC5}"/>
              </a:ext>
            </a:extLst>
          </p:cNvPr>
          <p:cNvSpPr/>
          <p:nvPr/>
        </p:nvSpPr>
        <p:spPr>
          <a:xfrm>
            <a:off x="1173660" y="3476385"/>
            <a:ext cx="6822024" cy="6359006"/>
          </a:xfrm>
          <a:prstGeom prst="ellipse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 lIns="50800" tIns="0" rIns="50800" bIns="50800" anchor="ctr"/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In order to control CI/CD process with GitHub Actions capability we need to create a </a:t>
            </a: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‘.</a:t>
            </a:r>
            <a:r>
              <a:rPr lang="en-US" sz="4000" dirty="0" err="1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yml</a:t>
            </a:r>
            <a:r>
              <a:rPr lang="en-US" sz="40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’ </a:t>
            </a: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file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8FD33-E19D-0FD5-D473-7130A1F80D06}"/>
              </a:ext>
            </a:extLst>
          </p:cNvPr>
          <p:cNvGrpSpPr/>
          <p:nvPr/>
        </p:nvGrpSpPr>
        <p:grpSpPr>
          <a:xfrm>
            <a:off x="9335382" y="5738809"/>
            <a:ext cx="14888401" cy="4360056"/>
            <a:chOff x="15418623" y="2866144"/>
            <a:chExt cx="8051296" cy="2385937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9D52D03-1622-7D03-5A2C-588D1FC34C24}"/>
                </a:ext>
              </a:extLst>
            </p:cNvPr>
            <p:cNvSpPr/>
            <p:nvPr/>
          </p:nvSpPr>
          <p:spPr>
            <a:xfrm>
              <a:off x="15418623" y="3561205"/>
              <a:ext cx="399987" cy="489158"/>
            </a:xfrm>
            <a:prstGeom prst="chevron">
              <a:avLst/>
            </a:prstGeom>
            <a:solidFill>
              <a:schemeClr val="accent4">
                <a:satOff val="-20441"/>
                <a:lumOff val="-6381"/>
                <a:alpha val="52766"/>
              </a:schemeClr>
            </a:solidFill>
            <a:ln w="12700">
              <a:miter lim="400000"/>
            </a:ln>
          </p:spPr>
          <p:txBody>
            <a:bodyPr/>
            <a:lstStyle/>
            <a:p>
              <a:endParaRPr lang="en-US" sz="4000" dirty="0">
                <a:latin typeface="UnitSlabPro" panose="02010504040101010102" pitchFamily="2" charset="0"/>
                <a:cs typeface="UnitSlabPro" panose="02010504040101010102" pitchFamily="2" charset="0"/>
              </a:endParaRPr>
            </a:p>
          </p:txBody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90D8D09-4D7A-E665-709A-F22A766388DD}"/>
                </a:ext>
              </a:extLst>
            </p:cNvPr>
            <p:cNvSpPr txBox="1"/>
            <p:nvPr/>
          </p:nvSpPr>
          <p:spPr>
            <a:xfrm>
              <a:off x="16117136" y="2866144"/>
              <a:ext cx="6676051" cy="1893056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 lvl="1">
                <a:defRPr sz="3600">
                  <a:latin typeface="UnitSlabPro" panose="02010504040101010102" pitchFamily="2" charset="0"/>
                  <a:cs typeface="UnitSlabPro" panose="02010504040101010102" pitchFamily="2" charset="0"/>
                </a:defRPr>
              </a:lvl2pPr>
            </a:lstStyle>
            <a:p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The </a:t>
              </a:r>
              <a:r>
                <a:rPr lang="en-US" sz="3600" dirty="0">
                  <a:solidFill>
                    <a:srgbClr val="FFFF00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schedule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 event allows you to trigger a workflow at a scheduled time.</a:t>
              </a:r>
            </a:p>
          </p:txBody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99F1AF0B-56F0-2744-FF7F-A2509643C86C}"/>
                </a:ext>
              </a:extLst>
            </p:cNvPr>
            <p:cNvSpPr txBox="1"/>
            <p:nvPr/>
          </p:nvSpPr>
          <p:spPr>
            <a:xfrm>
              <a:off x="16632351" y="3939264"/>
              <a:ext cx="6837568" cy="1312817"/>
            </a:xfrm>
            <a:prstGeom prst="rect">
              <a:avLst/>
            </a:prstGeom>
            <a:scene3d>
              <a:camera prst="orthographicFront"/>
              <a:lightRig rig="chilly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r>
                <a:rPr lang="en-US" sz="3600" dirty="0">
                  <a:solidFill>
                    <a:srgbClr val="FFFF00"/>
                  </a:solidFill>
                  <a:latin typeface="UnitSlabPro" panose="02010504040101010102" pitchFamily="2" charset="0"/>
                  <a:cs typeface="UnitSlabPro" panose="02010504040101010102" pitchFamily="2" charset="0"/>
                </a:rPr>
                <a:t>‘push’ </a:t>
              </a:r>
              <a:r>
                <a:rPr lang="en-US" sz="3600" dirty="0">
                  <a:latin typeface="UnitSlabPro" panose="02010504040101010102" pitchFamily="2" charset="0"/>
                  <a:cs typeface="UnitSlabPro" panose="02010504040101010102" pitchFamily="2" charset="0"/>
                </a:rPr>
                <a:t>command runs your workflow when you push a commit or tag.</a:t>
              </a:r>
            </a:p>
          </p:txBody>
        </p:sp>
      </p:grp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8D0A285D-4064-647A-EC2A-52B97EB47EF6}"/>
              </a:ext>
            </a:extLst>
          </p:cNvPr>
          <p:cNvSpPr/>
          <p:nvPr/>
        </p:nvSpPr>
        <p:spPr>
          <a:xfrm>
            <a:off x="9385841" y="3944254"/>
            <a:ext cx="12643983" cy="2215880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We will trigger the actions with </a:t>
            </a:r>
            <a:r>
              <a:rPr lang="en-US" sz="36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‘on’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command and define which </a:t>
            </a:r>
            <a:r>
              <a:rPr lang="en-US" sz="3600" dirty="0">
                <a:solidFill>
                  <a:srgbClr val="FFFF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‘jobs’ </a:t>
            </a:r>
            <a:r>
              <a:rPr lang="en-US" sz="3600" dirty="0">
                <a:latin typeface="UnitSlabPro" panose="02010504040101010102" pitchFamily="2" charset="0"/>
                <a:cs typeface="UnitSlabPro" panose="02010504040101010102" pitchFamily="2" charset="0"/>
              </a:rPr>
              <a:t>needs to be running</a:t>
            </a:r>
          </a:p>
        </p:txBody>
      </p:sp>
      <p:sp>
        <p:nvSpPr>
          <p:cNvPr id="14" name="Arrow: Chevron 7">
            <a:extLst>
              <a:ext uri="{FF2B5EF4-FFF2-40B4-BE49-F238E27FC236}">
                <a16:creationId xmlns:a16="http://schemas.microsoft.com/office/drawing/2014/main" id="{7EC6D073-299A-C0EC-0647-15F76602C8FB}"/>
              </a:ext>
            </a:extLst>
          </p:cNvPr>
          <p:cNvSpPr/>
          <p:nvPr/>
        </p:nvSpPr>
        <p:spPr>
          <a:xfrm>
            <a:off x="10405021" y="8473674"/>
            <a:ext cx="627530" cy="893887"/>
          </a:xfrm>
          <a:prstGeom prst="chevron">
            <a:avLst/>
          </a:prstGeom>
          <a:solidFill>
            <a:schemeClr val="accent4">
              <a:satOff val="-20441"/>
              <a:lumOff val="-6381"/>
              <a:alpha val="52766"/>
            </a:schemeClr>
          </a:solidFill>
          <a:ln w="12700">
            <a:miter lim="400000"/>
          </a:ln>
        </p:spPr>
        <p:txBody>
          <a:bodyPr/>
          <a:lstStyle/>
          <a:p>
            <a:endParaRPr lang="en-US" sz="3600" dirty="0"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37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7" y="599675"/>
            <a:ext cx="15791915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Major Advantages Of Cypress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195811" y="3687944"/>
            <a:ext cx="19992375" cy="2627796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4000" spc="0" dirty="0">
                <a:solidFill>
                  <a:schemeClr val="tx1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Selenium is purely a test automation tool, whereas both developers and QA engineers use Cypress. It is built on JavaScript that is widely used for front-end development.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463586" y="7446227"/>
            <a:ext cx="20162498" cy="2931155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Cypress processes respond to the application’s events and processes command in real-time. With real-time reloads in Cypress, tests are reloaded automatically as and when changes are made in the app.</a:t>
            </a:r>
          </a:p>
        </p:txBody>
      </p:sp>
    </p:spTree>
    <p:extLst>
      <p:ext uri="{BB962C8B-B14F-4D97-AF65-F5344CB8AC3E}">
        <p14:creationId xmlns:p14="http://schemas.microsoft.com/office/powerpoint/2010/main" val="349120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Information Security"/>
          <p:cNvSpPr txBox="1"/>
          <p:nvPr/>
        </p:nvSpPr>
        <p:spPr>
          <a:xfrm>
            <a:off x="4048437" y="599675"/>
            <a:ext cx="15791915" cy="1064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6400" b="1" spc="192">
                <a:solidFill>
                  <a:srgbClr val="9F903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ts val="7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Major Advantages Of Cypress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tSlabPro-Bold" panose="02010804040101010102" pitchFamily="2" charset="0"/>
              <a:cs typeface="UnitSlabPro-Bold" panose="02010804040101010102" pitchFamily="2" charset="0"/>
              <a:sym typeface="Helvetic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3627B8-BC7D-E176-2668-C225EE2A84BA}"/>
              </a:ext>
            </a:extLst>
          </p:cNvPr>
          <p:cNvSpPr/>
          <p:nvPr/>
        </p:nvSpPr>
        <p:spPr>
          <a:xfrm>
            <a:off x="2548644" y="3122869"/>
            <a:ext cx="19992375" cy="2094616"/>
          </a:xfrm>
          <a:prstGeom prst="roundRect">
            <a:avLst>
              <a:gd name="adj" fmla="val 50000"/>
            </a:avLst>
          </a:prstGeom>
          <a:solidFill>
            <a:srgbClr val="EC59AC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There is no necessity for adding implicit and explicit wait statements in Cypress since Cypress automatically waits for the element to exist in the DOM.</a:t>
            </a:r>
            <a:endParaRPr lang="en-US" sz="4400" spc="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647F70-EF90-4C2B-12AC-914819DF7F88}"/>
              </a:ext>
            </a:extLst>
          </p:cNvPr>
          <p:cNvSpPr/>
          <p:nvPr/>
        </p:nvSpPr>
        <p:spPr>
          <a:xfrm>
            <a:off x="2548644" y="5867958"/>
            <a:ext cx="19992377" cy="2786955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It also waits for commands and assertions before the execution moves to the next statement. As far as stale elements are concerned, Cypress never yields stale elements that are no longer a part of the DOM.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EF0C9A95-2598-5A90-9C90-1D905EDE5F17}"/>
              </a:ext>
            </a:extLst>
          </p:cNvPr>
          <p:cNvSpPr/>
          <p:nvPr/>
        </p:nvSpPr>
        <p:spPr>
          <a:xfrm>
            <a:off x="2633706" y="9494873"/>
            <a:ext cx="19992375" cy="2094616"/>
          </a:xfrm>
          <a:prstGeom prst="roundRect">
            <a:avLst>
              <a:gd name="adj" fmla="val 50000"/>
            </a:avLst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0" tIns="274320" rIns="274320" bIns="274320" numCol="1" spcCol="38100" rtlCol="0" anchor="ctr">
            <a:noAutofit/>
          </a:bodyPr>
          <a:lstStyle/>
          <a:p>
            <a:r>
              <a:rPr lang="en-US" sz="4000" dirty="0">
                <a:latin typeface="UnitSlabPro" panose="02010504040101010102" pitchFamily="2" charset="0"/>
                <a:cs typeface="UnitSlabPro" panose="02010504040101010102" pitchFamily="2" charset="0"/>
              </a:rPr>
              <a:t>Cypress takes a snapshot at every test step. This enables the developer to check the state and activity at any particular step in the test script.</a:t>
            </a:r>
          </a:p>
        </p:txBody>
      </p:sp>
    </p:spTree>
    <p:extLst>
      <p:ext uri="{BB962C8B-B14F-4D97-AF65-F5344CB8AC3E}">
        <p14:creationId xmlns:p14="http://schemas.microsoft.com/office/powerpoint/2010/main" val="296719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6DB4-4338-7499-98D1-C3DC6F50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28" y="6742870"/>
            <a:ext cx="18146256" cy="1311128"/>
          </a:xfrm>
        </p:spPr>
        <p:txBody>
          <a:bodyPr/>
          <a:lstStyle/>
          <a:p>
            <a:r>
              <a:rPr lang="en-US" sz="8800" b="0" dirty="0">
                <a:latin typeface="UnitSlabPro-Bold" panose="02010804040101010102" pitchFamily="2" charset="0"/>
                <a:cs typeface="UnitSlabPro-Bold" panose="02010804040101010102" pitchFamily="2" charset="0"/>
              </a:rPr>
              <a:t>Setting up tests - Installing Cypress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65882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"/>
          <p:cNvGrpSpPr/>
          <p:nvPr/>
        </p:nvGrpSpPr>
        <p:grpSpPr>
          <a:xfrm>
            <a:off x="1456464" y="-167905"/>
            <a:ext cx="2192275" cy="2192275"/>
            <a:chOff x="0" y="0"/>
            <a:chExt cx="2192273" cy="2192273"/>
          </a:xfrm>
        </p:grpSpPr>
        <p:sp>
          <p:nvSpPr>
            <p:cNvPr id="62" name="Circle"/>
            <p:cNvSpPr/>
            <p:nvPr/>
          </p:nvSpPr>
          <p:spPr>
            <a:xfrm>
              <a:off x="0" y="0"/>
              <a:ext cx="2192274" cy="2192274"/>
            </a:xfrm>
            <a:prstGeom prst="ellipse">
              <a:avLst/>
            </a:prstGeom>
            <a:solidFill>
              <a:schemeClr val="accent1">
                <a:hueOff val="414700"/>
                <a:lumOff val="-289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7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 cap="all" spc="0"/>
              </a:pPr>
              <a:endParaRPr kumimoji="0" sz="300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o Text Roman"/>
                <a:sym typeface="Publico Text Roman"/>
              </a:endParaRPr>
            </a:p>
          </p:txBody>
        </p:sp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394" y="772226"/>
              <a:ext cx="969486" cy="988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E4B18-8E79-44F4-2501-38768BF9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Setting up tests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7015437-6FD5-0AF4-B936-2ED799A7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080" y="3041238"/>
            <a:ext cx="9979134" cy="529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183E14-ABE9-4E7E-C528-3C374E98959B}"/>
              </a:ext>
            </a:extLst>
          </p:cNvPr>
          <p:cNvSpPr/>
          <p:nvPr/>
        </p:nvSpPr>
        <p:spPr>
          <a:xfrm>
            <a:off x="1845340" y="3400888"/>
            <a:ext cx="8446976" cy="5615521"/>
          </a:xfrm>
          <a:prstGeom prst="ellipse">
            <a:avLst/>
          </a:prstGeom>
          <a:solidFill>
            <a:srgbClr val="227AB0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 anchorCtr="0">
            <a:noAutofit/>
          </a:bodyPr>
          <a:lstStyle/>
          <a:p>
            <a:r>
              <a:rPr lang="en-US" sz="4400" spc="0" dirty="0">
                <a:solidFill>
                  <a:schemeClr val="tx1"/>
                </a:solidFill>
                <a:latin typeface="UnitSlabPro-Bold" panose="02010804040101010102" pitchFamily="2" charset="0"/>
                <a:cs typeface="UnitSlabPro-Bold" panose="020108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Download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Google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Chrome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(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if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you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already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do not </a:t>
            </a:r>
            <a:r>
              <a:rPr lang="tr-TR" sz="4000" dirty="0" err="1">
                <a:latin typeface="UnitSlabPro" panose="02010504040101010102" pitchFamily="2" charset="0"/>
                <a:cs typeface="UnitSlabPro" panose="02010504040101010102" pitchFamily="2" charset="0"/>
              </a:rPr>
              <a:t>have</a:t>
            </a:r>
            <a:r>
              <a:rPr lang="tr-TR" sz="4000" dirty="0">
                <a:latin typeface="UnitSlabPro" panose="02010504040101010102" pitchFamily="2" charset="0"/>
                <a:cs typeface="UnitSlabPro" panose="02010504040101010102" pitchFamily="2" charset="0"/>
              </a:rPr>
              <a:t> it)</a:t>
            </a:r>
          </a:p>
          <a:p>
            <a:r>
              <a:rPr lang="tr-TR" sz="4000" dirty="0" err="1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https</a:t>
            </a:r>
            <a:r>
              <a:rPr lang="tr-TR" sz="4000" dirty="0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://</a:t>
            </a:r>
            <a:r>
              <a:rPr lang="tr-TR" sz="4000" dirty="0" err="1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www.google.com</a:t>
            </a:r>
            <a:r>
              <a:rPr lang="tr-TR" sz="4000" dirty="0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/</a:t>
            </a:r>
            <a:r>
              <a:rPr lang="tr-TR" sz="4000" dirty="0" err="1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chrome</a:t>
            </a:r>
            <a:r>
              <a:rPr lang="tr-TR" sz="4000" dirty="0">
                <a:solidFill>
                  <a:srgbClr val="FFC000"/>
                </a:solidFill>
                <a:latin typeface="UnitSlabPro" panose="02010504040101010102" pitchFamily="2" charset="0"/>
                <a:cs typeface="UnitSlabPro" panose="02010504040101010102" pitchFamily="2" charset="0"/>
              </a:rPr>
              <a:t>/</a:t>
            </a:r>
          </a:p>
          <a:p>
            <a:pPr algn="ctr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3200" spc="0" dirty="0">
              <a:solidFill>
                <a:schemeClr val="tx1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sp>
        <p:nvSpPr>
          <p:cNvPr id="9" name="Rectangle: Rounded Corners 16">
            <a:extLst>
              <a:ext uri="{FF2B5EF4-FFF2-40B4-BE49-F238E27FC236}">
                <a16:creationId xmlns:a16="http://schemas.microsoft.com/office/drawing/2014/main" id="{F9052CF9-F92F-5E96-4EAB-15D92D3D73E5}"/>
              </a:ext>
            </a:extLst>
          </p:cNvPr>
          <p:cNvSpPr/>
          <p:nvPr/>
        </p:nvSpPr>
        <p:spPr>
          <a:xfrm>
            <a:off x="12273536" y="6391040"/>
            <a:ext cx="3979683" cy="933919"/>
          </a:xfrm>
          <a:prstGeom prst="roundRect">
            <a:avLst/>
          </a:prstGeom>
          <a:noFill/>
          <a:ln w="12700">
            <a:solidFill>
              <a:srgbClr val="FFCC66"/>
            </a:solidFill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spcBef>
                <a:spcPts val="0"/>
              </a:spcBef>
            </a:pPr>
            <a:endParaRPr lang="en-US" sz="2800" spc="0">
              <a:solidFill>
                <a:srgbClr val="FFCC66"/>
              </a:solidFill>
              <a:latin typeface="UnitSlabPro" panose="02010504040101010102" pitchFamily="2" charset="0"/>
              <a:cs typeface="UnitSlabPro" panose="02010504040101010102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CB424-302B-C3ED-7538-0728146FB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9470" y="3337093"/>
            <a:ext cx="9263595" cy="43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8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theme/theme1.xml><?xml version="1.0" encoding="utf-8"?>
<a:theme xmlns:a="http://schemas.openxmlformats.org/drawingml/2006/main" name="26_FeatureStory">
  <a:themeElements>
    <a:clrScheme name="26_FeatureStory">
      <a:dk1>
        <a:srgbClr val="F0EBE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3100" b="0" i="0" u="none" strike="noStrike" cap="none" spc="155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3100" b="0" i="0" u="none" strike="noStrike" cap="none" spc="155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18045</TotalTime>
  <Words>2781</Words>
  <Application>Microsoft Macintosh PowerPoint</Application>
  <PresentationFormat>Custom</PresentationFormat>
  <Paragraphs>287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Helvetica</vt:lpstr>
      <vt:lpstr>Menlo</vt:lpstr>
      <vt:lpstr>Publico Text Roman</vt:lpstr>
      <vt:lpstr>UnitSlabPro</vt:lpstr>
      <vt:lpstr>UnitSlabPro-Bold</vt:lpstr>
      <vt:lpstr>26_FeatureStory</vt:lpstr>
      <vt:lpstr>Cypress Training</vt:lpstr>
      <vt:lpstr>Cypress Intro - Basics to Know About</vt:lpstr>
      <vt:lpstr>PowerPoint Presentation</vt:lpstr>
      <vt:lpstr>What is Cypress?</vt:lpstr>
      <vt:lpstr>What is Cypress? - Features</vt:lpstr>
      <vt:lpstr>PowerPoint Presentation</vt:lpstr>
      <vt:lpstr>PowerPoint Presentation</vt:lpstr>
      <vt:lpstr>Setting up tests - Installing Cypress</vt:lpstr>
      <vt:lpstr>Setting up tests</vt:lpstr>
      <vt:lpstr>Setting up tests</vt:lpstr>
      <vt:lpstr>Setting up tests</vt:lpstr>
      <vt:lpstr>Setting up tests - Installing Cypress</vt:lpstr>
      <vt:lpstr>Setting up tests - Installing Cypress</vt:lpstr>
      <vt:lpstr>Setting up tests - Installing Cypress</vt:lpstr>
      <vt:lpstr>Git – For Version Control (optional)</vt:lpstr>
      <vt:lpstr>PowerPoint Presentation</vt:lpstr>
      <vt:lpstr>Git – For Version Control Process (optional)</vt:lpstr>
      <vt:lpstr>PowerPoint Presentation</vt:lpstr>
      <vt:lpstr>Cypress project and global configuration</vt:lpstr>
      <vt:lpstr>General Set-Up of Test Framework</vt:lpstr>
      <vt:lpstr>General Set-Up of Test Framework</vt:lpstr>
      <vt:lpstr>Configuration in cypress.config.js file</vt:lpstr>
      <vt:lpstr>Main Test Framework Construct</vt:lpstr>
      <vt:lpstr>PowerPoint Presentation</vt:lpstr>
      <vt:lpstr>PowerPoint Presentation</vt:lpstr>
      <vt:lpstr>PowerPoint Presentation</vt:lpstr>
      <vt:lpstr>First Lesson Test Code</vt:lpstr>
      <vt:lpstr>Running your tests on the Cypress CLI</vt:lpstr>
      <vt:lpstr>DOM Elements and Locators</vt:lpstr>
      <vt:lpstr>PowerPoint Presentation</vt:lpstr>
      <vt:lpstr>PowerPoint Presentation</vt:lpstr>
      <vt:lpstr>PowerPoint Presentation</vt:lpstr>
      <vt:lpstr>Why do we need Locators?</vt:lpstr>
      <vt:lpstr>Assertions in Cypress</vt:lpstr>
      <vt:lpstr>Types of Cypress Assertions</vt:lpstr>
      <vt:lpstr>PowerPoint Presentation</vt:lpstr>
      <vt:lpstr>PowerPoint Presentation</vt:lpstr>
      <vt:lpstr>Elements Manipulation in Cypress</vt:lpstr>
      <vt:lpstr>Input Fields</vt:lpstr>
      <vt:lpstr>Button Elements</vt:lpstr>
      <vt:lpstr>WebTables</vt:lpstr>
      <vt:lpstr>Handling Alerts with Cypress</vt:lpstr>
      <vt:lpstr>File Upload Action in Cypress</vt:lpstr>
      <vt:lpstr>Page Object Modeling in Cypress</vt:lpstr>
      <vt:lpstr>PowerPoint Presentation</vt:lpstr>
      <vt:lpstr>API-BackEnd Testing With Cypress</vt:lpstr>
      <vt:lpstr>Simple Request-Response Structure</vt:lpstr>
      <vt:lpstr>Running API for Pre-Steps of UI Env</vt:lpstr>
      <vt:lpstr>CI/CD Processes with Cypress OPTIONAL</vt:lpstr>
      <vt:lpstr>Setting Up Git Environment For Project</vt:lpstr>
      <vt:lpstr>Creating YML File For CI/CD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Önder Şahan</cp:lastModifiedBy>
  <cp:revision>56</cp:revision>
  <dcterms:modified xsi:type="dcterms:W3CDTF">2023-09-25T12:39:28Z</dcterms:modified>
</cp:coreProperties>
</file>